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xls" ContentType="application/vnd.ms-exce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74"/>
  </p:notesMasterIdLst>
  <p:sldIdLst>
    <p:sldId id="256" r:id="rId2"/>
    <p:sldId id="265" r:id="rId3"/>
    <p:sldId id="267" r:id="rId4"/>
    <p:sldId id="264" r:id="rId5"/>
    <p:sldId id="257" r:id="rId6"/>
    <p:sldId id="258" r:id="rId7"/>
    <p:sldId id="259" r:id="rId8"/>
    <p:sldId id="260" r:id="rId9"/>
    <p:sldId id="261" r:id="rId10"/>
    <p:sldId id="346" r:id="rId11"/>
    <p:sldId id="347" r:id="rId12"/>
    <p:sldId id="268" r:id="rId13"/>
    <p:sldId id="269" r:id="rId14"/>
    <p:sldId id="270" r:id="rId15"/>
    <p:sldId id="273" r:id="rId16"/>
    <p:sldId id="271" r:id="rId17"/>
    <p:sldId id="262" r:id="rId18"/>
    <p:sldId id="263" r:id="rId19"/>
    <p:sldId id="275" r:id="rId20"/>
    <p:sldId id="277" r:id="rId21"/>
    <p:sldId id="279" r:id="rId22"/>
    <p:sldId id="280" r:id="rId23"/>
    <p:sldId id="281" r:id="rId24"/>
    <p:sldId id="282" r:id="rId25"/>
    <p:sldId id="283" r:id="rId26"/>
    <p:sldId id="285" r:id="rId27"/>
    <p:sldId id="292" r:id="rId28"/>
    <p:sldId id="287" r:id="rId29"/>
    <p:sldId id="348" r:id="rId30"/>
    <p:sldId id="290" r:id="rId31"/>
    <p:sldId id="349" r:id="rId32"/>
    <p:sldId id="294" r:id="rId33"/>
    <p:sldId id="295" r:id="rId34"/>
    <p:sldId id="296" r:id="rId35"/>
    <p:sldId id="297" r:id="rId36"/>
    <p:sldId id="350" r:id="rId37"/>
    <p:sldId id="323" r:id="rId38"/>
    <p:sldId id="352" r:id="rId39"/>
    <p:sldId id="299" r:id="rId40"/>
    <p:sldId id="301" r:id="rId41"/>
    <p:sldId id="303" r:id="rId42"/>
    <p:sldId id="305" r:id="rId43"/>
    <p:sldId id="307" r:id="rId44"/>
    <p:sldId id="351" r:id="rId45"/>
    <p:sldId id="343" r:id="rId46"/>
    <p:sldId id="309" r:id="rId47"/>
    <p:sldId id="310" r:id="rId48"/>
    <p:sldId id="311" r:id="rId49"/>
    <p:sldId id="344" r:id="rId50"/>
    <p:sldId id="315" r:id="rId51"/>
    <p:sldId id="317" r:id="rId52"/>
    <p:sldId id="342" r:id="rId53"/>
    <p:sldId id="319" r:id="rId54"/>
    <p:sldId id="314" r:id="rId55"/>
    <p:sldId id="320" r:id="rId56"/>
    <p:sldId id="322" r:id="rId57"/>
    <p:sldId id="363" r:id="rId58"/>
    <p:sldId id="365" r:id="rId59"/>
    <p:sldId id="364" r:id="rId60"/>
    <p:sldId id="331" r:id="rId61"/>
    <p:sldId id="337" r:id="rId62"/>
    <p:sldId id="358" r:id="rId63"/>
    <p:sldId id="359" r:id="rId64"/>
    <p:sldId id="360" r:id="rId65"/>
    <p:sldId id="361" r:id="rId66"/>
    <p:sldId id="362" r:id="rId67"/>
    <p:sldId id="353" r:id="rId68"/>
    <p:sldId id="333" r:id="rId69"/>
    <p:sldId id="356" r:id="rId70"/>
    <p:sldId id="338" r:id="rId71"/>
    <p:sldId id="340" r:id="rId72"/>
    <p:sldId id="335" r:id="rId73"/>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modifyVerifier cryptProviderType="rsaFull" cryptAlgorithmClass="hash" cryptAlgorithmType="typeAny" cryptAlgorithmSid="4" spinCount="50000" saltData="YH5mo5R3HtRU+SicbfpcHQ" hashData="4DEUHMt3CsmGaJ6VxWHXYWr50Zo" cryptProvider="" algIdExt="0" algIdExtSource="" cryptProviderTypeExt="0" cryptProviderTypeExtSourc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1400"/>
    <a:srgbClr val="FF99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039" autoAdjust="0"/>
    <p:restoredTop sz="94711" autoAdjust="0"/>
  </p:normalViewPr>
  <p:slideViewPr>
    <p:cSldViewPr>
      <p:cViewPr varScale="1">
        <p:scale>
          <a:sx n="115" d="100"/>
          <a:sy n="115" d="100"/>
        </p:scale>
        <p:origin x="-158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98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pitchFamily="34" charset="0"/>
              </a:defRPr>
            </a:lvl1pPr>
          </a:lstStyle>
          <a:p>
            <a:pPr>
              <a:defRPr/>
            </a:pPr>
            <a:endParaRPr lang="it-IT"/>
          </a:p>
        </p:txBody>
      </p:sp>
      <p:sp>
        <p:nvSpPr>
          <p:cNvPr id="358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pitchFamily="34" charset="0"/>
              </a:defRPr>
            </a:lvl1pPr>
          </a:lstStyle>
          <a:p>
            <a:pPr>
              <a:defRPr/>
            </a:pPr>
            <a:endParaRPr lang="it-IT"/>
          </a:p>
        </p:txBody>
      </p:sp>
      <p:sp>
        <p:nvSpPr>
          <p:cNvPr id="768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pitchFamily="34" charset="0"/>
              </a:defRPr>
            </a:lvl1pPr>
          </a:lstStyle>
          <a:p>
            <a:pPr>
              <a:defRPr/>
            </a:pPr>
            <a:endParaRPr lang="it-IT"/>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pitchFamily="34" charset="0"/>
              </a:defRPr>
            </a:lvl1pPr>
          </a:lstStyle>
          <a:p>
            <a:pPr>
              <a:defRPr/>
            </a:pPr>
            <a:fld id="{BAC87EB0-EE79-4A26-8AA8-25758BB4646D}"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803D0245-74BF-42FD-B42D-FF4F4701F68F}" type="slidenum">
              <a:rPr lang="it-IT">
                <a:latin typeface="Arial" charset="0"/>
              </a:rPr>
              <a:pPr/>
              <a:t>15</a:t>
            </a:fld>
            <a:endParaRPr lang="it-IT">
              <a:latin typeface="Arial" charset="0"/>
            </a:endParaRPr>
          </a:p>
        </p:txBody>
      </p:sp>
      <p:sp>
        <p:nvSpPr>
          <p:cNvPr id="77827" name="Rectangle 2"/>
          <p:cNvSpPr>
            <a:spLocks noRot="1" noChangeArrowheads="1" noTextEdit="1"/>
          </p:cNvSpPr>
          <p:nvPr>
            <p:ph type="sldImg"/>
          </p:nvPr>
        </p:nvSpPr>
        <p:spPr>
          <a:xfrm>
            <a:off x="1150938" y="692150"/>
            <a:ext cx="4556125" cy="3416300"/>
          </a:xfrm>
          <a:ln w="12700" cap="flat">
            <a:solidFill>
              <a:schemeClr val="tx1"/>
            </a:solidFill>
          </a:ln>
        </p:spPr>
      </p:sp>
      <p:sp>
        <p:nvSpPr>
          <p:cNvPr id="77828" name="Rectangle 3"/>
          <p:cNvSpPr>
            <a:spLocks noGrp="1" noChangeArrowheads="1"/>
          </p:cNvSpPr>
          <p:nvPr>
            <p:ph type="body" idx="1"/>
          </p:nvPr>
        </p:nvSpPr>
        <p:spPr>
          <a:xfrm>
            <a:off x="914400" y="4356100"/>
            <a:ext cx="5029200" cy="4135438"/>
          </a:xfrm>
          <a:noFill/>
          <a:ln/>
        </p:spPr>
        <p:txBody>
          <a:bodyPr lIns="90488" tIns="44450" rIns="90488" bIns="44450"/>
          <a:lstStyle/>
          <a:p>
            <a:pPr eaLnBrk="1" hangingPunct="1"/>
            <a:endParaRPr lang="en-US" altLang="it-IT"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0ED5A182-E72D-473F-AFB6-266D95242C53}" type="slidenum">
              <a:rPr lang="it-IT">
                <a:latin typeface="Arial" charset="0"/>
              </a:rPr>
              <a:pPr/>
              <a:t>32</a:t>
            </a:fld>
            <a:endParaRPr lang="it-IT">
              <a:latin typeface="Arial" charset="0"/>
            </a:endParaRPr>
          </a:p>
        </p:txBody>
      </p:sp>
      <p:sp>
        <p:nvSpPr>
          <p:cNvPr id="87043" name="Rectangle 2"/>
          <p:cNvSpPr>
            <a:spLocks noRot="1" noChangeArrowheads="1" noTextEdit="1"/>
          </p:cNvSpPr>
          <p:nvPr>
            <p:ph type="sldImg"/>
          </p:nvPr>
        </p:nvSpPr>
        <p:spPr>
          <a:xfrm>
            <a:off x="1146175" y="685800"/>
            <a:ext cx="4570413" cy="3427413"/>
          </a:xfrm>
          <a:ln/>
        </p:spPr>
      </p:sp>
      <p:sp>
        <p:nvSpPr>
          <p:cNvPr id="87044" name="Rectangle 3"/>
          <p:cNvSpPr>
            <a:spLocks noGrp="1" noChangeArrowheads="1"/>
          </p:cNvSpPr>
          <p:nvPr>
            <p:ph type="body" idx="1"/>
          </p:nvPr>
        </p:nvSpPr>
        <p:spPr>
          <a:xfrm>
            <a:off x="914400" y="4343400"/>
            <a:ext cx="5029200" cy="4114800"/>
          </a:xfrm>
          <a:noFill/>
          <a:ln/>
        </p:spPr>
        <p:txBody>
          <a:bodyPr/>
          <a:lstStyle/>
          <a:p>
            <a:pPr eaLnBrk="1" hangingPunct="1"/>
            <a:endParaRPr lang="it-IT" altLang="it-IT"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217AA041-0261-48FF-A080-0524BF850BDD}" type="slidenum">
              <a:rPr lang="it-IT">
                <a:latin typeface="Arial" charset="0"/>
              </a:rPr>
              <a:pPr/>
              <a:t>33</a:t>
            </a:fld>
            <a:endParaRPr lang="it-IT">
              <a:latin typeface="Arial" charset="0"/>
            </a:endParaRPr>
          </a:p>
        </p:txBody>
      </p:sp>
      <p:sp>
        <p:nvSpPr>
          <p:cNvPr id="88067" name="Rectangle 2"/>
          <p:cNvSpPr>
            <a:spLocks noRot="1" noChangeArrowheads="1" noTextEdit="1"/>
          </p:cNvSpPr>
          <p:nvPr>
            <p:ph type="sldImg"/>
          </p:nvPr>
        </p:nvSpPr>
        <p:spPr>
          <a:xfrm>
            <a:off x="1146175" y="685800"/>
            <a:ext cx="4570413" cy="3427413"/>
          </a:xfrm>
          <a:ln/>
        </p:spPr>
      </p:sp>
      <p:sp>
        <p:nvSpPr>
          <p:cNvPr id="88068" name="Rectangle 3"/>
          <p:cNvSpPr>
            <a:spLocks noGrp="1" noChangeArrowheads="1"/>
          </p:cNvSpPr>
          <p:nvPr>
            <p:ph type="body" idx="1"/>
          </p:nvPr>
        </p:nvSpPr>
        <p:spPr>
          <a:xfrm>
            <a:off x="914400" y="4343400"/>
            <a:ext cx="5029200" cy="4114800"/>
          </a:xfrm>
          <a:noFill/>
          <a:ln/>
        </p:spPr>
        <p:txBody>
          <a:bodyPr/>
          <a:lstStyle/>
          <a:p>
            <a:pPr eaLnBrk="1" hangingPunct="1"/>
            <a:endParaRPr lang="it-IT" altLang="it-IT"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14E28DE-2087-4F40-AB52-CFE4D3A50AE7}" type="slidenum">
              <a:rPr lang="it-IT">
                <a:latin typeface="Arial" charset="0"/>
              </a:rPr>
              <a:pPr/>
              <a:t>40</a:t>
            </a:fld>
            <a:endParaRPr lang="it-IT">
              <a:latin typeface="Arial" charset="0"/>
            </a:endParaRPr>
          </a:p>
        </p:txBody>
      </p:sp>
      <p:sp>
        <p:nvSpPr>
          <p:cNvPr id="89091" name="Rectangle 2"/>
          <p:cNvSpPr>
            <a:spLocks noRot="1" noChangeArrowheads="1" noTextEdit="1"/>
          </p:cNvSpPr>
          <p:nvPr>
            <p:ph type="sldImg"/>
          </p:nvPr>
        </p:nvSpPr>
        <p:spPr>
          <a:xfrm>
            <a:off x="1146175" y="685800"/>
            <a:ext cx="4570413" cy="3427413"/>
          </a:xfrm>
          <a:ln/>
        </p:spPr>
      </p:sp>
      <p:sp>
        <p:nvSpPr>
          <p:cNvPr id="89092"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Questa diapositiva dimostra come il rischio di complicanze motorie e’ particolarmente ridotto nei  pazienti che assumono cabergolina in mono-terapia</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A9AEEF03-DB7E-46D9-B837-86C63F405436}" type="slidenum">
              <a:rPr lang="it-IT">
                <a:latin typeface="Arial" charset="0"/>
              </a:rPr>
              <a:pPr/>
              <a:t>41</a:t>
            </a:fld>
            <a:endParaRPr lang="it-IT">
              <a:latin typeface="Arial" charset="0"/>
            </a:endParaRPr>
          </a:p>
        </p:txBody>
      </p:sp>
      <p:sp>
        <p:nvSpPr>
          <p:cNvPr id="90115" name="Rectangle 2"/>
          <p:cNvSpPr>
            <a:spLocks noRot="1" noChangeArrowheads="1" noTextEdit="1"/>
          </p:cNvSpPr>
          <p:nvPr>
            <p:ph type="sldImg"/>
          </p:nvPr>
        </p:nvSpPr>
        <p:spPr>
          <a:xfrm>
            <a:off x="1144588" y="698500"/>
            <a:ext cx="4572000" cy="3429000"/>
          </a:xfrm>
          <a:ln/>
        </p:spPr>
      </p:sp>
      <p:sp>
        <p:nvSpPr>
          <p:cNvPr id="90116" name="Rectangle 3"/>
          <p:cNvSpPr>
            <a:spLocks noGrp="1" noChangeArrowheads="1"/>
          </p:cNvSpPr>
          <p:nvPr>
            <p:ph type="body" idx="1"/>
          </p:nvPr>
        </p:nvSpPr>
        <p:spPr>
          <a:xfrm>
            <a:off x="904875" y="4349750"/>
            <a:ext cx="5048250" cy="4095750"/>
          </a:xfrm>
          <a:noFill/>
          <a:ln/>
        </p:spPr>
        <p:txBody>
          <a:bodyPr lIns="92764" tIns="46382" rIns="92764" bIns="46382"/>
          <a:lstStyle/>
          <a:p>
            <a:pPr eaLnBrk="1" hangingPunct="1"/>
            <a:r>
              <a:rPr lang="en-US" altLang="it-IT" smtClean="0">
                <a:latin typeface="Arial" charset="0"/>
              </a:rPr>
              <a:t>L’ncidenza di complicanze motorie e’ maggiore per la levodopa rispetto al pramipexolo</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DBC8A889-11D3-4DFA-966E-E5754A014BB9}" type="slidenum">
              <a:rPr lang="it-IT">
                <a:latin typeface="Arial" charset="0"/>
              </a:rPr>
              <a:pPr/>
              <a:t>42</a:t>
            </a:fld>
            <a:endParaRPr lang="it-IT">
              <a:latin typeface="Arial" charset="0"/>
            </a:endParaRPr>
          </a:p>
        </p:txBody>
      </p:sp>
      <p:sp>
        <p:nvSpPr>
          <p:cNvPr id="91139" name="Rectangle 2"/>
          <p:cNvSpPr>
            <a:spLocks noRot="1" noChangeArrowheads="1" noTextEdit="1"/>
          </p:cNvSpPr>
          <p:nvPr>
            <p:ph type="sldImg"/>
          </p:nvPr>
        </p:nvSpPr>
        <p:spPr>
          <a:xfrm>
            <a:off x="1158875" y="681038"/>
            <a:ext cx="4546600" cy="3409950"/>
          </a:xfrm>
          <a:ln/>
        </p:spPr>
      </p:sp>
      <p:sp>
        <p:nvSpPr>
          <p:cNvPr id="91140" name="Rectangle 3"/>
          <p:cNvSpPr>
            <a:spLocks noGrp="1" noChangeArrowheads="1"/>
          </p:cNvSpPr>
          <p:nvPr>
            <p:ph type="body" idx="1"/>
          </p:nvPr>
        </p:nvSpPr>
        <p:spPr>
          <a:xfrm>
            <a:off x="914400" y="4319588"/>
            <a:ext cx="5029200" cy="4164012"/>
          </a:xfrm>
          <a:noFill/>
          <a:ln/>
        </p:spPr>
        <p:txBody>
          <a:bodyPr/>
          <a:lstStyle/>
          <a:p>
            <a:pPr eaLnBrk="1" hangingPunct="1"/>
            <a:r>
              <a:rPr lang="it-IT" altLang="it-IT" smtClean="0">
                <a:latin typeface="Arial" charset="0"/>
              </a:rPr>
              <a:t>Tabella comparativa tra gli studi disponibili sull’icidenza delle complicanze motorie in studi con vari dopamino agonisti</a:t>
            </a:r>
            <a:endParaRPr lang="en-US" altLang="it-IT"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F99A219-FA3D-40C6-823E-46939F98044A}" type="slidenum">
              <a:rPr lang="it-IT">
                <a:latin typeface="Arial" charset="0"/>
              </a:rPr>
              <a:pPr/>
              <a:t>43</a:t>
            </a:fld>
            <a:endParaRPr lang="it-IT">
              <a:latin typeface="Arial" charset="0"/>
            </a:endParaRPr>
          </a:p>
        </p:txBody>
      </p:sp>
      <p:sp>
        <p:nvSpPr>
          <p:cNvPr id="92163" name="Rectangle 2"/>
          <p:cNvSpPr>
            <a:spLocks noRot="1" noChangeArrowheads="1" noTextEdit="1"/>
          </p:cNvSpPr>
          <p:nvPr>
            <p:ph type="sldImg"/>
          </p:nvPr>
        </p:nvSpPr>
        <p:spPr>
          <a:xfrm>
            <a:off x="1146175" y="685800"/>
            <a:ext cx="4570413" cy="3427413"/>
          </a:xfrm>
          <a:ln/>
        </p:spPr>
      </p:sp>
      <p:sp>
        <p:nvSpPr>
          <p:cNvPr id="92164" name="Rectangle 3"/>
          <p:cNvSpPr>
            <a:spLocks noGrp="1" noChangeArrowheads="1"/>
          </p:cNvSpPr>
          <p:nvPr>
            <p:ph type="body" idx="1"/>
          </p:nvPr>
        </p:nvSpPr>
        <p:spPr>
          <a:xfrm>
            <a:off x="914400" y="4343400"/>
            <a:ext cx="5029200" cy="4114800"/>
          </a:xfrm>
          <a:noFill/>
          <a:ln/>
        </p:spPr>
        <p:txBody>
          <a:bodyPr/>
          <a:lstStyle/>
          <a:p>
            <a:pPr eaLnBrk="1" hangingPunct="1"/>
            <a:endParaRPr lang="en-US" altLang="it-IT"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FFE03E80-A2CD-4188-B719-08A3516B3F27}" type="slidenum">
              <a:rPr lang="it-IT">
                <a:latin typeface="Arial" charset="0"/>
              </a:rPr>
              <a:pPr/>
              <a:t>51</a:t>
            </a:fld>
            <a:endParaRPr lang="it-IT">
              <a:latin typeface="Arial" charset="0"/>
            </a:endParaRPr>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La MP avanzata è caratterizzata da complicanze motorie e non-motorie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F2BE8897-7261-4965-8AFB-8FC793835CF4}" type="slidenum">
              <a:rPr lang="it-IT">
                <a:latin typeface="Arial" charset="0"/>
              </a:rPr>
              <a:pPr/>
              <a:t>53</a:t>
            </a:fld>
            <a:endParaRPr lang="it-IT">
              <a:latin typeface="Arial" charset="0"/>
            </a:endParaRPr>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xfrm>
            <a:off x="914400" y="4343400"/>
            <a:ext cx="5029200" cy="4114800"/>
          </a:xfrm>
          <a:noFill/>
          <a:ln/>
        </p:spPr>
        <p:txBody>
          <a:bodyPr/>
          <a:lstStyle/>
          <a:p>
            <a:pPr eaLnBrk="1" hangingPunct="1"/>
            <a:endParaRPr lang="it-IT" altLang="it-IT"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D812A096-04A0-4FC2-AD84-30CA999740AE}" type="slidenum">
              <a:rPr lang="it-IT">
                <a:latin typeface="Arial" charset="0"/>
              </a:rPr>
              <a:pPr/>
              <a:t>56</a:t>
            </a:fld>
            <a:endParaRPr lang="it-IT">
              <a:latin typeface="Arial" charset="0"/>
            </a:endParaRPr>
          </a:p>
        </p:txBody>
      </p:sp>
      <p:sp>
        <p:nvSpPr>
          <p:cNvPr id="95235" name="Rectangle 2"/>
          <p:cNvSpPr>
            <a:spLocks noRot="1" noChangeArrowheads="1" noTextEdit="1"/>
          </p:cNvSpPr>
          <p:nvPr>
            <p:ph type="sldImg"/>
          </p:nvPr>
        </p:nvSpPr>
        <p:spPr>
          <a:xfrm>
            <a:off x="1146175" y="685800"/>
            <a:ext cx="4570413" cy="3427413"/>
          </a:xfrm>
          <a:ln/>
        </p:spPr>
      </p:sp>
      <p:sp>
        <p:nvSpPr>
          <p:cNvPr id="95236"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Le Linee guida dell LIMPE redatte nel 2002 elencano l’importanza dei disturbi non motori nella malattia di Parkinson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A971FF5D-7078-4ACC-9CC2-E13E65EAB7A3}" type="slidenum">
              <a:rPr lang="it-IT">
                <a:latin typeface="Arial" charset="0"/>
              </a:rPr>
              <a:pPr/>
              <a:t>60</a:t>
            </a:fld>
            <a:endParaRPr lang="it-IT">
              <a:latin typeface="Arial" charset="0"/>
            </a:endParaRPr>
          </a:p>
        </p:txBody>
      </p:sp>
      <p:sp>
        <p:nvSpPr>
          <p:cNvPr id="96259" name="Rectangle 2"/>
          <p:cNvSpPr>
            <a:spLocks noRot="1" noChangeArrowheads="1" noTextEdit="1"/>
          </p:cNvSpPr>
          <p:nvPr>
            <p:ph type="sldImg"/>
          </p:nvPr>
        </p:nvSpPr>
        <p:spPr>
          <a:xfrm>
            <a:off x="1146175" y="685800"/>
            <a:ext cx="4570413" cy="3427413"/>
          </a:xfrm>
          <a:ln/>
        </p:spPr>
      </p:sp>
      <p:sp>
        <p:nvSpPr>
          <p:cNvPr id="96260"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Incidenza di depressione varia a seconda degli studi. Questo e’ legato soprattutto alle modalita’ di diagnosi di depressione stessa in questi pazienti.</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54DF5F2-2A6C-4E98-BD7F-B61D02FA781B}" type="slidenum">
              <a:rPr lang="it-IT">
                <a:latin typeface="Arial" charset="0"/>
              </a:rPr>
              <a:pPr/>
              <a:t>19</a:t>
            </a:fld>
            <a:endParaRPr lang="it-IT">
              <a:latin typeface="Arial" charset="0"/>
            </a:endParaRPr>
          </a:p>
        </p:txBody>
      </p:sp>
      <p:sp>
        <p:nvSpPr>
          <p:cNvPr id="78851" name="Rectangle 2"/>
          <p:cNvSpPr>
            <a:spLocks noRot="1" noChangeArrowheads="1" noTextEdit="1"/>
          </p:cNvSpPr>
          <p:nvPr>
            <p:ph type="sldImg"/>
          </p:nvPr>
        </p:nvSpPr>
        <p:spPr>
          <a:xfrm>
            <a:off x="1762125" y="1147763"/>
            <a:ext cx="3333750" cy="2500312"/>
          </a:xfrm>
          <a:ln/>
        </p:spPr>
      </p:sp>
      <p:sp>
        <p:nvSpPr>
          <p:cNvPr id="78852" name="Rectangle 3"/>
          <p:cNvSpPr>
            <a:spLocks noGrp="1" noChangeArrowheads="1"/>
          </p:cNvSpPr>
          <p:nvPr>
            <p:ph type="body" idx="1"/>
          </p:nvPr>
        </p:nvSpPr>
        <p:spPr>
          <a:xfrm>
            <a:off x="914400" y="4344988"/>
            <a:ext cx="5029200" cy="3854450"/>
          </a:xfrm>
          <a:noFill/>
          <a:ln/>
        </p:spPr>
        <p:txBody>
          <a:bodyPr lIns="152394" tIns="76197" rIns="152394" bIns="76197"/>
          <a:lstStyle/>
          <a:p>
            <a:pPr eaLnBrk="1" hangingPunct="1"/>
            <a:endParaRPr lang="en-US" altLang="it-IT"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E0EC481-0785-4B46-A62E-F11AF07A3372}" type="slidenum">
              <a:rPr lang="it-IT">
                <a:latin typeface="Arial" charset="0"/>
              </a:rPr>
              <a:pPr/>
              <a:t>64</a:t>
            </a:fld>
            <a:endParaRPr lang="it-IT">
              <a:latin typeface="Arial" charset="0"/>
            </a:endParaRPr>
          </a:p>
        </p:txBody>
      </p:sp>
      <p:sp>
        <p:nvSpPr>
          <p:cNvPr id="97283" name="Rectangle 2"/>
          <p:cNvSpPr>
            <a:spLocks noRot="1" noChangeArrowheads="1" noTextEdit="1"/>
          </p:cNvSpPr>
          <p:nvPr>
            <p:ph type="sldImg"/>
          </p:nvPr>
        </p:nvSpPr>
        <p:spPr>
          <a:xfrm>
            <a:off x="1146175" y="685800"/>
            <a:ext cx="4570413" cy="3427413"/>
          </a:xfrm>
          <a:ln/>
        </p:spPr>
      </p:sp>
      <p:sp>
        <p:nvSpPr>
          <p:cNvPr id="97284" name="Rectangle 3"/>
          <p:cNvSpPr>
            <a:spLocks noGrp="1" noChangeArrowheads="1"/>
          </p:cNvSpPr>
          <p:nvPr>
            <p:ph type="body" idx="1"/>
          </p:nvPr>
        </p:nvSpPr>
        <p:spPr>
          <a:xfrm>
            <a:off x="914400" y="4343400"/>
            <a:ext cx="5029200" cy="4114800"/>
          </a:xfrm>
          <a:noFill/>
          <a:ln/>
        </p:spPr>
        <p:txBody>
          <a:bodyPr/>
          <a:lstStyle/>
          <a:p>
            <a:pPr eaLnBrk="1" hangingPunct="1"/>
            <a:r>
              <a:rPr lang="en-US" altLang="it-IT" smtClean="0">
                <a:latin typeface="Arial" charset="0"/>
              </a:rPr>
              <a:t>I disturbi del sonno sono piuttosto frequenti nella popolazione Parkinsoniana. L’età sicuramente gioca un ruolo importante, anche se la frammentazione del sonno potrebbe essere dovuta ad un’ aumentata rigidità muscolare, alle difficoltà respiratorie e alle alterazioni delle fasi REM-non REM.</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EEBC8D53-FAED-4734-AD35-B8167C6517AE}" type="slidenum">
              <a:rPr lang="it-IT">
                <a:latin typeface="Arial" charset="0"/>
              </a:rPr>
              <a:pPr/>
              <a:t>65</a:t>
            </a:fld>
            <a:endParaRPr lang="it-IT">
              <a:latin typeface="Arial" charset="0"/>
            </a:endParaRPr>
          </a:p>
        </p:txBody>
      </p:sp>
      <p:sp>
        <p:nvSpPr>
          <p:cNvPr id="98307" name="Rectangle 2"/>
          <p:cNvSpPr>
            <a:spLocks noRot="1" noChangeArrowheads="1" noTextEdit="1"/>
          </p:cNvSpPr>
          <p:nvPr>
            <p:ph type="sldImg"/>
          </p:nvPr>
        </p:nvSpPr>
        <p:spPr>
          <a:xfrm>
            <a:off x="1146175" y="685800"/>
            <a:ext cx="4570413" cy="3427413"/>
          </a:xfrm>
          <a:ln/>
        </p:spPr>
      </p:sp>
      <p:sp>
        <p:nvSpPr>
          <p:cNvPr id="98308" name="Rectangle 3"/>
          <p:cNvSpPr>
            <a:spLocks noGrp="1" noChangeArrowheads="1"/>
          </p:cNvSpPr>
          <p:nvPr>
            <p:ph type="body" idx="1"/>
          </p:nvPr>
        </p:nvSpPr>
        <p:spPr>
          <a:xfrm>
            <a:off x="914400" y="4343400"/>
            <a:ext cx="5029200" cy="4114800"/>
          </a:xfrm>
          <a:noFill/>
          <a:ln/>
        </p:spPr>
        <p:txBody>
          <a:bodyPr/>
          <a:lstStyle/>
          <a:p>
            <a:pPr eaLnBrk="1" hangingPunct="1"/>
            <a:r>
              <a:rPr lang="en-US" altLang="it-IT" smtClean="0">
                <a:latin typeface="Arial" charset="0"/>
              </a:rPr>
              <a:t>L’ età gioca sicuramente un ruolo importante nei disturbi del sonno, ma l’incidenza di tali disturbi è maggiore nella popolazione parkinsoniana  rispetto alla popolazione di soggetti anziana di controllo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C6998A5C-B703-4B30-AC20-052F1F9F5C04}" type="slidenum">
              <a:rPr lang="it-IT">
                <a:latin typeface="Arial" charset="0"/>
              </a:rPr>
              <a:pPr/>
              <a:t>66</a:t>
            </a:fld>
            <a:endParaRPr lang="it-IT">
              <a:latin typeface="Arial" charset="0"/>
            </a:endParaRPr>
          </a:p>
        </p:txBody>
      </p:sp>
      <p:sp>
        <p:nvSpPr>
          <p:cNvPr id="99331" name="Rectangle 2"/>
          <p:cNvSpPr>
            <a:spLocks noRot="1" noChangeArrowheads="1" noTextEdit="1"/>
          </p:cNvSpPr>
          <p:nvPr>
            <p:ph type="sldImg"/>
          </p:nvPr>
        </p:nvSpPr>
        <p:spPr>
          <a:xfrm>
            <a:off x="1146175" y="685800"/>
            <a:ext cx="4570413" cy="3427413"/>
          </a:xfrm>
          <a:ln/>
        </p:spPr>
      </p:sp>
      <p:sp>
        <p:nvSpPr>
          <p:cNvPr id="99332" name="Rectangle 3"/>
          <p:cNvSpPr>
            <a:spLocks noGrp="1" noChangeArrowheads="1"/>
          </p:cNvSpPr>
          <p:nvPr>
            <p:ph type="body" idx="1"/>
          </p:nvPr>
        </p:nvSpPr>
        <p:spPr>
          <a:xfrm>
            <a:off x="914400" y="4343400"/>
            <a:ext cx="5029200" cy="4114800"/>
          </a:xfrm>
          <a:noFill/>
          <a:ln/>
        </p:spPr>
        <p:txBody>
          <a:bodyPr/>
          <a:lstStyle/>
          <a:p>
            <a:pPr eaLnBrk="1" hangingPunct="1"/>
            <a:r>
              <a:rPr lang="en-US" altLang="it-IT" smtClean="0">
                <a:latin typeface="Arial" charset="0"/>
              </a:rPr>
              <a:t>Questa diapositiva presenta l’utilità del Sinemet CR nel controllo dell’acinesia notturna. Il valore del punteggio della acinesia notturna è significativamente più basso nel gruppo L-Dopa/Carbidopa a lento rilascio</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F6D897FF-40CA-476B-9432-FDB57356EF6F}" type="slidenum">
              <a:rPr lang="it-IT">
                <a:latin typeface="Arial" charset="0"/>
              </a:rPr>
              <a:pPr/>
              <a:t>68</a:t>
            </a:fld>
            <a:endParaRPr lang="it-IT">
              <a:latin typeface="Arial" charset="0"/>
            </a:endParaRPr>
          </a:p>
        </p:txBody>
      </p:sp>
      <p:sp>
        <p:nvSpPr>
          <p:cNvPr id="100355" name="Rectangle 2"/>
          <p:cNvSpPr>
            <a:spLocks noRot="1" noChangeArrowheads="1" noTextEdit="1"/>
          </p:cNvSpPr>
          <p:nvPr>
            <p:ph type="sldImg"/>
          </p:nvPr>
        </p:nvSpPr>
        <p:spPr>
          <a:xfrm>
            <a:off x="1146175" y="685800"/>
            <a:ext cx="4570413" cy="3427413"/>
          </a:xfrm>
          <a:ln/>
        </p:spPr>
      </p:sp>
      <p:sp>
        <p:nvSpPr>
          <p:cNvPr id="100356"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Incidenza delle demenza nella m di Parkinson. Questi dati confermano che la terapia farmacologica con levodopa non e’ in grado di modificare l’incidenza di demenza in questi pazienti</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AF072CC1-F043-41C9-B325-7B6FAE1BB8D7}" type="slidenum">
              <a:rPr lang="it-IT">
                <a:latin typeface="Arial" charset="0"/>
              </a:rPr>
              <a:pPr/>
              <a:t>71</a:t>
            </a:fld>
            <a:endParaRPr lang="it-IT">
              <a:latin typeface="Arial" charset="0"/>
            </a:endParaRPr>
          </a:p>
        </p:txBody>
      </p:sp>
      <p:sp>
        <p:nvSpPr>
          <p:cNvPr id="101379" name="Rectangle 2"/>
          <p:cNvSpPr>
            <a:spLocks noRot="1" noChangeArrowheads="1" noTextEdit="1"/>
          </p:cNvSpPr>
          <p:nvPr>
            <p:ph type="sldImg"/>
          </p:nvPr>
        </p:nvSpPr>
        <p:spPr>
          <a:xfrm>
            <a:off x="1539875" y="750888"/>
            <a:ext cx="3989388" cy="2992437"/>
          </a:xfrm>
          <a:ln w="12700" cap="flat">
            <a:solidFill>
              <a:schemeClr val="tx1"/>
            </a:solidFill>
          </a:ln>
        </p:spPr>
      </p:sp>
      <p:sp>
        <p:nvSpPr>
          <p:cNvPr id="101380" name="Rectangle 3"/>
          <p:cNvSpPr>
            <a:spLocks noChangeArrowheads="1"/>
          </p:cNvSpPr>
          <p:nvPr/>
        </p:nvSpPr>
        <p:spPr bwMode="auto">
          <a:xfrm>
            <a:off x="914400" y="4251325"/>
            <a:ext cx="5029200" cy="4113213"/>
          </a:xfrm>
          <a:prstGeom prst="rect">
            <a:avLst/>
          </a:prstGeom>
          <a:noFill/>
          <a:ln w="9525">
            <a:noFill/>
            <a:miter lim="800000"/>
            <a:headEnd/>
            <a:tailEnd/>
          </a:ln>
        </p:spPr>
        <p:txBody>
          <a:bodyPr/>
          <a:lstStyle/>
          <a:p>
            <a:pPr>
              <a:spcBef>
                <a:spcPct val="30000"/>
              </a:spcBef>
            </a:pPr>
            <a:r>
              <a:rPr lang="it-IT" altLang="it-IT" sz="1200">
                <a:latin typeface="Arial" charset="0"/>
              </a:rPr>
              <a:t>Studio in cieco che dimostra un miglioramento dell’NPI dopo 20 settimane rispetto a basale ed a placebo con trattamento con rivastigmina in pazienti con demenza con corpi di Lewy.</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E4D16E7-423A-45CB-A2D9-271E0BAB1EA4}" type="slidenum">
              <a:rPr lang="it-IT">
                <a:latin typeface="Arial" charset="0"/>
              </a:rPr>
              <a:pPr/>
              <a:t>72</a:t>
            </a:fld>
            <a:endParaRPr lang="it-IT">
              <a:latin typeface="Arial" charset="0"/>
            </a:endParaRPr>
          </a:p>
        </p:txBody>
      </p:sp>
      <p:sp>
        <p:nvSpPr>
          <p:cNvPr id="102403" name="Rectangle 2"/>
          <p:cNvSpPr>
            <a:spLocks noRot="1" noChangeArrowheads="1" noTextEdit="1"/>
          </p:cNvSpPr>
          <p:nvPr>
            <p:ph type="sldImg"/>
          </p:nvPr>
        </p:nvSpPr>
        <p:spPr>
          <a:xfrm>
            <a:off x="1146175" y="685800"/>
            <a:ext cx="4570413" cy="3427413"/>
          </a:xfrm>
          <a:ln/>
        </p:spPr>
      </p:sp>
      <p:sp>
        <p:nvSpPr>
          <p:cNvPr id="102404"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Verdana" pitchFamily="34" charset="0"/>
              </a:rPr>
              <a:t>Molte evidenze in vivo e sperimentali in modelli animali suggeriscono che meccanismi patogenetici simili (ad esempio una alterazione nell’</a:t>
            </a:r>
            <a:r>
              <a:rPr lang="it-IT" altLang="it-IT" smtClean="0">
                <a:latin typeface="Times" pitchFamily="18" charset="0"/>
                <a:sym typeface="Symbol" pitchFamily="18" charset="2"/>
              </a:rPr>
              <a:t></a:t>
            </a:r>
            <a:r>
              <a:rPr lang="it-IT" altLang="it-IT" smtClean="0">
                <a:latin typeface="Verdana" pitchFamily="34" charset="0"/>
              </a:rPr>
              <a:t>-sinucleina) possano essere alla base di molte malattie neurodegenerative. Affinità eziopatogenetiche sono anche supportate dall’evidenza che il trattamento farmacologico con inibitori dell’acetilcolinesterasi e’ efficace in diverse forme di demenza.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D8432FE-09A2-40DD-B762-FF0E8D5B6C34}" type="slidenum">
              <a:rPr lang="it-IT">
                <a:latin typeface="Arial" charset="0"/>
              </a:rPr>
              <a:pPr/>
              <a:t>20</a:t>
            </a:fld>
            <a:endParaRPr lang="it-IT">
              <a:latin typeface="Arial" charset="0"/>
            </a:endParaRPr>
          </a:p>
        </p:txBody>
      </p:sp>
      <p:sp>
        <p:nvSpPr>
          <p:cNvPr id="79875" name="Rectangle 2"/>
          <p:cNvSpPr>
            <a:spLocks noRot="1" noChangeArrowheads="1" noTextEdit="1"/>
          </p:cNvSpPr>
          <p:nvPr>
            <p:ph type="sldImg"/>
          </p:nvPr>
        </p:nvSpPr>
        <p:spPr>
          <a:xfrm>
            <a:off x="1146175" y="685800"/>
            <a:ext cx="4570413" cy="3427413"/>
          </a:xfrm>
          <a:ln/>
        </p:spPr>
      </p:sp>
      <p:sp>
        <p:nvSpPr>
          <p:cNvPr id="79876" name="Rectangle 3"/>
          <p:cNvSpPr>
            <a:spLocks noGrp="1" noChangeArrowheads="1"/>
          </p:cNvSpPr>
          <p:nvPr>
            <p:ph type="body" idx="1"/>
          </p:nvPr>
        </p:nvSpPr>
        <p:spPr>
          <a:xfrm>
            <a:off x="914400" y="4343400"/>
            <a:ext cx="5029200" cy="4114800"/>
          </a:xfrm>
          <a:noFill/>
          <a:ln/>
        </p:spPr>
        <p:txBody>
          <a:bodyPr/>
          <a:lstStyle/>
          <a:p>
            <a:pPr eaLnBrk="1" hangingPunct="1"/>
            <a:endParaRPr lang="it-IT" altLang="it-IT" smtClean="0">
              <a:latin typeface="Arial" charset="0"/>
            </a:endParaRPr>
          </a:p>
          <a:p>
            <a:pPr eaLnBrk="1" hangingPunct="1"/>
            <a:r>
              <a:rPr lang="it-IT" altLang="it-IT" smtClean="0">
                <a:latin typeface="Arial" charset="0"/>
              </a:rPr>
              <a:t>Questi due tipi di risposta terapeutica coesistono sebbene nelle fasi iniziali e di stabile beneficio motorio prevale la risposta di lunga durata, mentre nelle fasi avanzate, quando compaiono le fluttuazioni motorie e le discinesie, è dominante la risposta di breve durata.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41E4DF4E-806D-44A8-9DC1-123D0E3A17EA}" type="slidenum">
              <a:rPr lang="it-IT">
                <a:latin typeface="Arial" charset="0"/>
              </a:rPr>
              <a:pPr/>
              <a:t>21</a:t>
            </a:fld>
            <a:endParaRPr lang="it-IT">
              <a:latin typeface="Arial" charset="0"/>
            </a:endParaRPr>
          </a:p>
        </p:txBody>
      </p:sp>
      <p:sp>
        <p:nvSpPr>
          <p:cNvPr id="80899" name="Rectangle 2"/>
          <p:cNvSpPr>
            <a:spLocks noRot="1" noChangeArrowheads="1" noTextEdit="1"/>
          </p:cNvSpPr>
          <p:nvPr>
            <p:ph type="sldImg"/>
          </p:nvPr>
        </p:nvSpPr>
        <p:spPr>
          <a:xfrm>
            <a:off x="1146175" y="685800"/>
            <a:ext cx="4570413" cy="3427413"/>
          </a:xfrm>
          <a:ln/>
        </p:spPr>
      </p:sp>
      <p:sp>
        <p:nvSpPr>
          <p:cNvPr id="80900"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L’utilizzo della levodopa presenta potenziali svantaggi che ne limitano il beneficio nei pazienti con Parkinson avanzato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803CAFFF-70D4-4D06-9879-D8BE288CBC68}" type="slidenum">
              <a:rPr lang="it-IT">
                <a:latin typeface="Arial" charset="0"/>
              </a:rPr>
              <a:pPr/>
              <a:t>24</a:t>
            </a:fld>
            <a:endParaRPr lang="it-IT">
              <a:latin typeface="Arial" charset="0"/>
            </a:endParaRPr>
          </a:p>
        </p:txBody>
      </p:sp>
      <p:sp>
        <p:nvSpPr>
          <p:cNvPr id="81923" name="Rectangle 2"/>
          <p:cNvSpPr>
            <a:spLocks noRot="1" noChangeArrowheads="1" noTextEdit="1"/>
          </p:cNvSpPr>
          <p:nvPr>
            <p:ph type="sldImg"/>
          </p:nvPr>
        </p:nvSpPr>
        <p:spPr>
          <a:xfrm>
            <a:off x="1146175" y="685800"/>
            <a:ext cx="4570413" cy="3427413"/>
          </a:xfrm>
          <a:ln/>
        </p:spPr>
      </p:sp>
      <p:sp>
        <p:nvSpPr>
          <p:cNvPr id="81924"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La risposta farmacologica ala levodopa si accorcia progressivamente nei pazienti parkinsoniani con conseguente comparsa di discinesie associate. Nei pazienti avanzati la “finestra terapeutica” e’ molto ristretta e si alternano costantemente blocchi motori con periodi di discinesia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B3CCC778-FD35-4019-A713-F471C5144254}" type="slidenum">
              <a:rPr lang="it-IT">
                <a:latin typeface="Arial" charset="0"/>
              </a:rPr>
              <a:pPr/>
              <a:t>26</a:t>
            </a:fld>
            <a:endParaRPr lang="it-IT">
              <a:latin typeface="Arial" charset="0"/>
            </a:endParaRPr>
          </a:p>
        </p:txBody>
      </p:sp>
      <p:sp>
        <p:nvSpPr>
          <p:cNvPr id="82947" name="Rectangle 2"/>
          <p:cNvSpPr>
            <a:spLocks noRot="1" noChangeArrowheads="1" noTextEdit="1"/>
          </p:cNvSpPr>
          <p:nvPr>
            <p:ph type="sldImg"/>
          </p:nvPr>
        </p:nvSpPr>
        <p:spPr>
          <a:xfrm>
            <a:off x="1146175" y="685800"/>
            <a:ext cx="4570413" cy="3427413"/>
          </a:xfrm>
          <a:ln/>
        </p:spPr>
      </p:sp>
      <p:sp>
        <p:nvSpPr>
          <p:cNvPr id="82948"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Nella scimmia lesionata con MPTP rapidamente dopo l’introduzione della levodopa (specie con somministrazioni multiple) si instaurano gravi discinesie e fluttuazioni motorie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BA4D9ED-E255-408C-8CC6-DED3B4B49AC9}" type="slidenum">
              <a:rPr lang="it-IT">
                <a:latin typeface="Arial" charset="0"/>
              </a:rPr>
              <a:pPr/>
              <a:t>27</a:t>
            </a:fld>
            <a:endParaRPr lang="it-IT">
              <a:latin typeface="Arial" charset="0"/>
            </a:endParaRPr>
          </a:p>
        </p:txBody>
      </p:sp>
      <p:sp>
        <p:nvSpPr>
          <p:cNvPr id="83971" name="Rectangle 2"/>
          <p:cNvSpPr>
            <a:spLocks noRot="1" noChangeArrowheads="1" noTextEdit="1"/>
          </p:cNvSpPr>
          <p:nvPr>
            <p:ph type="sldImg"/>
          </p:nvPr>
        </p:nvSpPr>
        <p:spPr>
          <a:xfrm>
            <a:off x="1146175" y="685800"/>
            <a:ext cx="4570413" cy="3427413"/>
          </a:xfrm>
          <a:ln/>
        </p:spPr>
      </p:sp>
      <p:sp>
        <p:nvSpPr>
          <p:cNvPr id="83972" name="Rectangle 3"/>
          <p:cNvSpPr>
            <a:spLocks noGrp="1" noChangeArrowheads="1"/>
          </p:cNvSpPr>
          <p:nvPr>
            <p:ph type="body" idx="1"/>
          </p:nvPr>
        </p:nvSpPr>
        <p:spPr>
          <a:xfrm>
            <a:off x="914400" y="4343400"/>
            <a:ext cx="5029200" cy="4114800"/>
          </a:xfrm>
          <a:noFill/>
          <a:ln/>
        </p:spPr>
        <p:txBody>
          <a:bodyPr/>
          <a:lstStyle/>
          <a:p>
            <a:pPr eaLnBrk="1" hangingPunct="1"/>
            <a:endParaRPr lang="it-IT" altLang="it-IT"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DC2CD93B-8619-4FDA-A0F0-4304EB495FCA}" type="slidenum">
              <a:rPr lang="it-IT">
                <a:latin typeface="Arial" charset="0"/>
              </a:rPr>
              <a:pPr/>
              <a:t>28</a:t>
            </a:fld>
            <a:endParaRPr lang="it-IT">
              <a:latin typeface="Arial" charset="0"/>
            </a:endParaRPr>
          </a:p>
        </p:txBody>
      </p:sp>
      <p:sp>
        <p:nvSpPr>
          <p:cNvPr id="84995" name="Rectangle 2"/>
          <p:cNvSpPr>
            <a:spLocks noRot="1" noChangeArrowheads="1" noTextEdit="1"/>
          </p:cNvSpPr>
          <p:nvPr>
            <p:ph type="sldImg"/>
          </p:nvPr>
        </p:nvSpPr>
        <p:spPr>
          <a:xfrm>
            <a:off x="1146175" y="685800"/>
            <a:ext cx="4570413" cy="3427413"/>
          </a:xfrm>
          <a:ln/>
        </p:spPr>
      </p:sp>
      <p:sp>
        <p:nvSpPr>
          <p:cNvPr id="84996" name="Rectangle 3"/>
          <p:cNvSpPr>
            <a:spLocks noGrp="1" noChangeArrowheads="1"/>
          </p:cNvSpPr>
          <p:nvPr>
            <p:ph type="body" idx="1"/>
          </p:nvPr>
        </p:nvSpPr>
        <p:spPr>
          <a:xfrm>
            <a:off x="914400" y="4343400"/>
            <a:ext cx="5029200" cy="4114800"/>
          </a:xfrm>
          <a:noFill/>
          <a:ln/>
        </p:spPr>
        <p:txBody>
          <a:bodyPr/>
          <a:lstStyle/>
          <a:p>
            <a:pPr eaLnBrk="1" hangingPunct="1"/>
            <a:r>
              <a:rPr lang="en-US" altLang="it-IT" smtClean="0">
                <a:latin typeface="Arial" charset="0"/>
              </a:rPr>
              <a:t>In commercio esistono formulazioni di L-Dopa con un profilo farmacocinetico differente. Le formulazioni a pronto rilascio consentono di raggiungere rapidamente il picco plasmatico, mentre le formulazioni a rilascio controllato permettono di mantenere un livello ematico di L-Dopa  costante nel tempo. In Italia sono disponibili due IDD caratterizzati da un differente profilo farmacocinetico. In particolare la carbidopa ha un emivita plasmatica più lunga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B25DE38F-70B2-4059-BEE1-C06942E2ABA2}" type="slidenum">
              <a:rPr lang="it-IT">
                <a:latin typeface="Arial" charset="0"/>
              </a:rPr>
              <a:pPr/>
              <a:t>30</a:t>
            </a:fld>
            <a:endParaRPr lang="it-IT">
              <a:latin typeface="Arial" charset="0"/>
            </a:endParaRPr>
          </a:p>
        </p:txBody>
      </p:sp>
      <p:sp>
        <p:nvSpPr>
          <p:cNvPr id="86019" name="Rectangle 2"/>
          <p:cNvSpPr>
            <a:spLocks noRot="1" noChangeArrowheads="1" noTextEdit="1"/>
          </p:cNvSpPr>
          <p:nvPr>
            <p:ph type="sldImg"/>
          </p:nvPr>
        </p:nvSpPr>
        <p:spPr>
          <a:xfrm>
            <a:off x="1146175" y="685800"/>
            <a:ext cx="4570413" cy="3427413"/>
          </a:xfrm>
          <a:ln/>
        </p:spPr>
      </p:sp>
      <p:sp>
        <p:nvSpPr>
          <p:cNvPr id="86020" name="Rectangle 3"/>
          <p:cNvSpPr>
            <a:spLocks noGrp="1" noChangeArrowheads="1"/>
          </p:cNvSpPr>
          <p:nvPr>
            <p:ph type="body" idx="1"/>
          </p:nvPr>
        </p:nvSpPr>
        <p:spPr>
          <a:xfrm>
            <a:off x="914400" y="4343400"/>
            <a:ext cx="5029200" cy="4114800"/>
          </a:xfrm>
          <a:noFill/>
          <a:ln/>
        </p:spPr>
        <p:txBody>
          <a:bodyPr/>
          <a:lstStyle/>
          <a:p>
            <a:pPr eaLnBrk="1" hangingPunct="1"/>
            <a:r>
              <a:rPr lang="it-IT" altLang="it-IT" smtClean="0">
                <a:latin typeface="Arial" charset="0"/>
              </a:rPr>
              <a:t>L’utilizzo di levodopa a rilascio modificato non riduce il rischio di complicazioni motorie a lungo termine rispetto alla formulazione standard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it-IT"/>
          </a:p>
        </p:txBody>
      </p:sp>
      <p:sp>
        <p:nvSpPr>
          <p:cNvPr id="2457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it-IT"/>
              <a:t>Fare clic per modificare lo stile del titolo</a:t>
            </a:r>
          </a:p>
        </p:txBody>
      </p:sp>
      <p:sp>
        <p:nvSpPr>
          <p:cNvPr id="2457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it-IT"/>
              <a:t>Fare clic per modificare lo stile del sottotitolo dello schema</a:t>
            </a:r>
          </a:p>
        </p:txBody>
      </p:sp>
      <p:sp>
        <p:nvSpPr>
          <p:cNvPr id="5" name="Rectangle 5"/>
          <p:cNvSpPr>
            <a:spLocks noGrp="1" noChangeArrowheads="1"/>
          </p:cNvSpPr>
          <p:nvPr>
            <p:ph type="ftr" sz="quarter" idx="10"/>
          </p:nvPr>
        </p:nvSpPr>
        <p:spPr/>
        <p:txBody>
          <a:bodyPr/>
          <a:lstStyle>
            <a:lvl1pPr>
              <a:defRPr smtClean="0"/>
            </a:lvl1pPr>
          </a:lstStyle>
          <a:p>
            <a:pPr>
              <a:defRPr/>
            </a:pPr>
            <a:endParaRPr lang="it-IT"/>
          </a:p>
        </p:txBody>
      </p:sp>
      <p:sp>
        <p:nvSpPr>
          <p:cNvPr id="6" name="Rectangle 6"/>
          <p:cNvSpPr>
            <a:spLocks noGrp="1" noChangeArrowheads="1"/>
          </p:cNvSpPr>
          <p:nvPr>
            <p:ph type="sldNum" sz="quarter" idx="11"/>
          </p:nvPr>
        </p:nvSpPr>
        <p:spPr/>
        <p:txBody>
          <a:bodyPr/>
          <a:lstStyle>
            <a:lvl1pPr>
              <a:defRPr smtClean="0"/>
            </a:lvl1pPr>
          </a:lstStyle>
          <a:p>
            <a:pPr>
              <a:defRPr/>
            </a:pPr>
            <a:fld id="{7D325F5B-2F2D-432E-BF74-84FAF13D0EFC}" type="slidenum">
              <a:rPr lang="it-IT"/>
              <a:pPr>
                <a:defRPr/>
              </a:pPr>
              <a:t>‹N›</a:t>
            </a:fld>
            <a:endParaRPr lang="it-IT"/>
          </a:p>
        </p:txBody>
      </p:sp>
      <p:sp>
        <p:nvSpPr>
          <p:cNvPr id="7" name="Rectangle 7"/>
          <p:cNvSpPr>
            <a:spLocks noGrp="1" noChangeArrowheads="1"/>
          </p:cNvSpPr>
          <p:nvPr>
            <p:ph type="dt" sz="quarter" idx="12"/>
          </p:nvPr>
        </p:nvSpPr>
        <p:spPr/>
        <p:txBody>
          <a:bodyPr/>
          <a:lstStyle>
            <a:lvl1pPr>
              <a:defRPr smtClean="0"/>
            </a:lvl1pPr>
          </a:lstStyle>
          <a:p>
            <a:pPr>
              <a:defRPr/>
            </a:pP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947469B-5864-4412-BD48-70E7C3B7D758}"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92100"/>
            <a:ext cx="2057400" cy="57277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92100"/>
            <a:ext cx="6019800" cy="57277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6D5B706-5011-4742-953E-6DEF3B0F69A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7D12168-740D-4076-AD4B-0DC85C83AAB8}"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41F4F457-CAEA-4978-98F8-A5732EA8AF3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3B9D959-50E7-4790-B12E-C41DBC74A351}"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56B721B0-E315-4EEF-B8F2-CF3F17DC2088}"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99C914FF-7721-4F89-A2D3-FC145BC23938}"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DA543C7C-D10F-4312-A037-7FCC432CE43C}"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46067BED-7D6F-4AB2-B383-E2338949EA59}"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5206ABE1-7CAE-4001-B65E-E826EA4120D5}"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3555"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pitchFamily="34" charset="0"/>
              </a:defRPr>
            </a:lvl1pPr>
          </a:lstStyle>
          <a:p>
            <a:pPr>
              <a:defRPr/>
            </a:pPr>
            <a:endParaRPr lang="it-IT"/>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pitchFamily="34" charset="0"/>
              </a:defRPr>
            </a:lvl1pPr>
          </a:lstStyle>
          <a:p>
            <a:pPr>
              <a:defRPr/>
            </a:pPr>
            <a:endParaRPr lang="it-IT"/>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Arial" pitchFamily="34" charset="0"/>
              </a:defRPr>
            </a:lvl1pPr>
          </a:lstStyle>
          <a:p>
            <a:pPr>
              <a:defRPr/>
            </a:pPr>
            <a:fld id="{F8393AF4-4102-4C07-A50B-3801C3E6D658}" type="slidenum">
              <a:rPr lang="it-IT"/>
              <a:pPr>
                <a:defRPr/>
              </a:pPr>
              <a:t>‹N›</a:t>
            </a:fld>
            <a:endParaRPr lang="it-IT"/>
          </a:p>
        </p:txBody>
      </p:sp>
    </p:spTree>
  </p:cSld>
  <p:clrMap bg1="dk2" tx1="lt1" bg2="dk1" tx2="lt2" accent1="accent1" accent2="accent2" accent3="accent3" accent4="accent4" accent5="accent5" accent6="accent6" hlink="hlink" folHlink="folHlink"/>
  <p:sldLayoutIdLst>
    <p:sldLayoutId id="2147483678"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inisterosalute.it/imgs/C_17_notaInf_65_listaFile_itemName_0_fil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Documento_di_Microsoft_Office_Word_97_-_20031.doc"/></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Foglio_di_lavoro_di_Microsoft_Office_Excel_97-20032.xls"/></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3.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4.bin"/></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5.bin"/></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260350"/>
            <a:ext cx="7772400" cy="1171575"/>
          </a:xfrm>
        </p:spPr>
        <p:txBody>
          <a:bodyPr/>
          <a:lstStyle/>
          <a:p>
            <a:pPr eaLnBrk="1" hangingPunct="1">
              <a:defRPr/>
            </a:pPr>
            <a:r>
              <a:rPr lang="it-IT" altLang="it-IT" sz="4000" b="1" smtClean="0">
                <a:solidFill>
                  <a:srgbClr val="FF6600"/>
                </a:solidFill>
              </a:rPr>
              <a:t/>
            </a:r>
            <a:br>
              <a:rPr lang="it-IT" altLang="it-IT" sz="4000" b="1" smtClean="0">
                <a:solidFill>
                  <a:srgbClr val="FF6600"/>
                </a:solidFill>
              </a:rPr>
            </a:br>
            <a:r>
              <a:rPr lang="it-IT" altLang="it-IT" sz="4000" b="1" smtClean="0">
                <a:solidFill>
                  <a:srgbClr val="FF6600"/>
                </a:solidFill>
              </a:rPr>
              <a:t/>
            </a:r>
            <a:br>
              <a:rPr lang="it-IT" altLang="it-IT" sz="4000" b="1" smtClean="0">
                <a:solidFill>
                  <a:srgbClr val="FF6600"/>
                </a:solidFill>
              </a:rPr>
            </a:br>
            <a:r>
              <a:rPr lang="it-IT" altLang="it-IT" sz="4000" b="1" smtClean="0">
                <a:solidFill>
                  <a:srgbClr val="FF6600"/>
                </a:solidFill>
              </a:rPr>
              <a:t> </a:t>
            </a:r>
            <a:r>
              <a:rPr lang="it-IT" altLang="it-IT" sz="4800" b="1" smtClean="0">
                <a:solidFill>
                  <a:srgbClr val="FF9900"/>
                </a:solidFill>
                <a:effectLst/>
              </a:rPr>
              <a:t>Malattia di Parkinson</a:t>
            </a:r>
            <a:endParaRPr lang="it-IT" sz="4800" b="1" smtClean="0">
              <a:solidFill>
                <a:srgbClr val="FF9900"/>
              </a:solidFill>
              <a:effectLst/>
            </a:endParaRPr>
          </a:p>
        </p:txBody>
      </p:sp>
      <p:sp>
        <p:nvSpPr>
          <p:cNvPr id="10243" name="Rectangle 3"/>
          <p:cNvSpPr>
            <a:spLocks noGrp="1" noChangeArrowheads="1"/>
          </p:cNvSpPr>
          <p:nvPr>
            <p:ph type="subTitle" idx="1"/>
          </p:nvPr>
        </p:nvSpPr>
        <p:spPr>
          <a:xfrm>
            <a:off x="1371600" y="1773238"/>
            <a:ext cx="6400800" cy="935037"/>
          </a:xfrm>
        </p:spPr>
        <p:txBody>
          <a:bodyPr/>
          <a:lstStyle/>
          <a:p>
            <a:pPr eaLnBrk="1" hangingPunct="1"/>
            <a:r>
              <a:rPr lang="it-IT" altLang="it-IT" sz="4000" b="1" smtClean="0">
                <a:solidFill>
                  <a:schemeClr val="accent2"/>
                </a:solidFill>
                <a:effectLst/>
              </a:rPr>
              <a:t>Strategie Terapeutiche</a:t>
            </a:r>
            <a:endParaRPr lang="it-IT" sz="4000" smtClean="0">
              <a:effectLst/>
            </a:endParaRPr>
          </a:p>
        </p:txBody>
      </p:sp>
      <p:pic>
        <p:nvPicPr>
          <p:cNvPr id="10244" name="Picture 7" descr="Parkinson_plaque"/>
          <p:cNvPicPr>
            <a:picLocks noChangeAspect="1" noChangeArrowheads="1"/>
          </p:cNvPicPr>
          <p:nvPr/>
        </p:nvPicPr>
        <p:blipFill>
          <a:blip r:embed="rId2"/>
          <a:srcRect/>
          <a:stretch>
            <a:fillRect/>
          </a:stretch>
        </p:blipFill>
        <p:spPr bwMode="auto">
          <a:xfrm>
            <a:off x="304800" y="2695575"/>
            <a:ext cx="5334000" cy="41021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it-IT" sz="4000" b="1" smtClean="0">
                <a:solidFill>
                  <a:srgbClr val="FF9900"/>
                </a:solidFill>
                <a:effectLst/>
              </a:rPr>
              <a:t>Inibitori delle MAO - Rasagilina</a:t>
            </a:r>
            <a:endParaRPr lang="it-IT" sz="4000" b="1" smtClean="0">
              <a:solidFill>
                <a:srgbClr val="FF9900"/>
              </a:solidFill>
              <a:effectLst/>
            </a:endParaRPr>
          </a:p>
        </p:txBody>
      </p:sp>
      <p:sp>
        <p:nvSpPr>
          <p:cNvPr id="156675" name="Rectangle 3"/>
          <p:cNvSpPr>
            <a:spLocks noGrp="1" noChangeArrowheads="1"/>
          </p:cNvSpPr>
          <p:nvPr>
            <p:ph type="body" idx="1"/>
          </p:nvPr>
        </p:nvSpPr>
        <p:spPr/>
        <p:txBody>
          <a:bodyPr/>
          <a:lstStyle/>
          <a:p>
            <a:pPr eaLnBrk="1" hangingPunct="1">
              <a:defRPr/>
            </a:pPr>
            <a:r>
              <a:rPr lang="it-IT" sz="2800" smtClean="0"/>
              <a:t>Rispetto all’inizio ritardato, l’inizio precoce (sei mesi prima) della terapia con rasagilina ha fornito i risultati clinici migliori a lungo termine, anche n confronto al trattamento con altri agenti</a:t>
            </a:r>
            <a:r>
              <a:rPr lang="it-IT" smtClean="0"/>
              <a:t> </a:t>
            </a:r>
            <a:r>
              <a:rPr lang="it-IT" sz="2800" smtClean="0"/>
              <a:t>dopaminergici</a:t>
            </a:r>
            <a:r>
              <a:rPr lang="it-IT" smtClean="0"/>
              <a:t> </a:t>
            </a:r>
            <a:r>
              <a:rPr lang="it-IT" smtClean="0">
                <a:solidFill>
                  <a:schemeClr val="accent2"/>
                </a:solidFill>
              </a:rPr>
              <a:t>[</a:t>
            </a:r>
            <a:r>
              <a:rPr lang="it-IT" sz="2800" smtClean="0">
                <a:solidFill>
                  <a:schemeClr val="accent2"/>
                </a:solidFill>
                <a:effectLst/>
              </a:rPr>
              <a:t>Hauser RA et al. Long-term outcome of early versus delayed rasagiline treatment in early Parkinson's disease. TEMPO study. Mov Disord 2009]</a:t>
            </a:r>
          </a:p>
          <a:p>
            <a:pPr eaLnBrk="1" hangingPunct="1">
              <a:buFontTx/>
              <a:buNone/>
              <a:defRPr/>
            </a:pPr>
            <a:endParaRPr lang="it-IT" sz="2800" smtClean="0">
              <a:solidFill>
                <a:schemeClr val="accent2"/>
              </a:soli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it-IT" sz="4000" b="1" smtClean="0">
                <a:solidFill>
                  <a:srgbClr val="FF9900"/>
                </a:solidFill>
                <a:effectLst/>
              </a:rPr>
              <a:t>Inibitori delle MAO - Rasagilina</a:t>
            </a:r>
            <a:endParaRPr lang="it-IT" sz="4000" b="1" smtClean="0">
              <a:solidFill>
                <a:srgbClr val="FF9900"/>
              </a:solidFill>
              <a:effectLst/>
            </a:endParaRPr>
          </a:p>
        </p:txBody>
      </p:sp>
      <p:sp>
        <p:nvSpPr>
          <p:cNvPr id="157699" name="Rectangle 3"/>
          <p:cNvSpPr>
            <a:spLocks noGrp="1" noChangeArrowheads="1"/>
          </p:cNvSpPr>
          <p:nvPr>
            <p:ph type="body" idx="1"/>
          </p:nvPr>
        </p:nvSpPr>
        <p:spPr/>
        <p:txBody>
          <a:bodyPr/>
          <a:lstStyle/>
          <a:p>
            <a:pPr eaLnBrk="1" hangingPunct="1">
              <a:defRPr/>
            </a:pPr>
            <a:r>
              <a:rPr lang="it-IT" sz="2800" smtClean="0"/>
              <a:t>Rasagilina è risultata efficace nel rallentare la progressione motoria della malattia di Parkinson in pazienti che erano nelle prime fasi della malattia e quindi senza trattamento [disegno sperimentale “wash-in</a:t>
            </a:r>
            <a:r>
              <a:rPr lang="it-IT" sz="2800" b="1" smtClean="0"/>
              <a:t>”</a:t>
            </a:r>
            <a:r>
              <a:rPr lang="it-IT" sz="2800" smtClean="0"/>
              <a:t>] </a:t>
            </a:r>
            <a:r>
              <a:rPr lang="it-IT" sz="2800" smtClean="0">
                <a:solidFill>
                  <a:schemeClr val="accent2"/>
                </a:solidFill>
              </a:rPr>
              <a:t>[Olanow CW et al. A double-blind, delayed-start trial of rasagiline in Parkinson's disease. ADAGIO study. N Engl J Med. 2009]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it-IT" sz="3600" b="1" smtClean="0">
                <a:solidFill>
                  <a:srgbClr val="FF9900"/>
                </a:solidFill>
                <a:effectLst/>
              </a:rPr>
              <a:t>CATECOL-O-METIL-TRANSFERASI (COMT)</a:t>
            </a:r>
          </a:p>
        </p:txBody>
      </p:sp>
      <p:sp>
        <p:nvSpPr>
          <p:cNvPr id="29699" name="Rectangle 3"/>
          <p:cNvSpPr>
            <a:spLocks noGrp="1" noChangeArrowheads="1"/>
          </p:cNvSpPr>
          <p:nvPr>
            <p:ph type="body" idx="1"/>
          </p:nvPr>
        </p:nvSpPr>
        <p:spPr/>
        <p:txBody>
          <a:bodyPr/>
          <a:lstStyle/>
          <a:p>
            <a:pPr eaLnBrk="1" hangingPunct="1">
              <a:lnSpc>
                <a:spcPct val="80000"/>
              </a:lnSpc>
              <a:defRPr/>
            </a:pPr>
            <a:r>
              <a:rPr lang="it-IT" sz="2400" smtClean="0"/>
              <a:t>Le COMT catalizzano il trasferimento di un gruppo metilico dalla S-adenosilmetionina alle catecolamine, inclusi i neurotrasmettitori adrenalina, noradrenalina e dopamina</a:t>
            </a:r>
          </a:p>
          <a:p>
            <a:pPr eaLnBrk="1" hangingPunct="1">
              <a:lnSpc>
                <a:spcPct val="80000"/>
              </a:lnSpc>
              <a:defRPr/>
            </a:pPr>
            <a:endParaRPr lang="it-IT" sz="2400" smtClean="0"/>
          </a:p>
          <a:p>
            <a:pPr eaLnBrk="1" hangingPunct="1">
              <a:lnSpc>
                <a:spcPct val="80000"/>
              </a:lnSpc>
              <a:defRPr/>
            </a:pPr>
            <a:r>
              <a:rPr lang="it-IT" sz="2400" smtClean="0"/>
              <a:t>Questa orto-metilazione rappresenta una delle vie metaboliche degradative più rilevanti dei neurotrasmettitori periferici e centrali </a:t>
            </a:r>
          </a:p>
          <a:p>
            <a:pPr eaLnBrk="1" hangingPunct="1">
              <a:lnSpc>
                <a:spcPct val="80000"/>
              </a:lnSpc>
              <a:buFontTx/>
              <a:buNone/>
              <a:defRPr/>
            </a:pPr>
            <a:endParaRPr lang="it-IT" sz="2400" smtClean="0"/>
          </a:p>
          <a:p>
            <a:pPr eaLnBrk="1" hangingPunct="1">
              <a:lnSpc>
                <a:spcPct val="80000"/>
              </a:lnSpc>
              <a:defRPr/>
            </a:pPr>
            <a:r>
              <a:rPr lang="it-IT" sz="2400" smtClean="0"/>
              <a:t>In aggiunta al loro ruolo nel catabolismo delle sostanze endogene, le COMT sono importanti  per il metabolismo dei farmaci catecolici usati nel trattamento dell’ipertensione, dell’asma bronchiale e della malattia di Parkinson.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92100"/>
            <a:ext cx="8229600" cy="976313"/>
          </a:xfrm>
        </p:spPr>
        <p:txBody>
          <a:bodyPr/>
          <a:lstStyle/>
          <a:p>
            <a:pPr algn="ctr" eaLnBrk="1" hangingPunct="1">
              <a:defRPr/>
            </a:pPr>
            <a:r>
              <a:rPr lang="it-IT" sz="4000" b="1" smtClean="0">
                <a:solidFill>
                  <a:srgbClr val="FF9900"/>
                </a:solidFill>
              </a:rPr>
              <a:t>INIBITORI delle COMT</a:t>
            </a:r>
          </a:p>
        </p:txBody>
      </p:sp>
      <p:sp>
        <p:nvSpPr>
          <p:cNvPr id="30723" name="Rectangle 3"/>
          <p:cNvSpPr>
            <a:spLocks noGrp="1" noChangeArrowheads="1"/>
          </p:cNvSpPr>
          <p:nvPr>
            <p:ph type="body" idx="1"/>
          </p:nvPr>
        </p:nvSpPr>
        <p:spPr>
          <a:xfrm>
            <a:off x="468313" y="1700213"/>
            <a:ext cx="8229600" cy="4114800"/>
          </a:xfrm>
        </p:spPr>
        <p:txBody>
          <a:bodyPr/>
          <a:lstStyle/>
          <a:p>
            <a:pPr marL="381000" indent="-381000" eaLnBrk="1" hangingPunct="1">
              <a:lnSpc>
                <a:spcPct val="80000"/>
              </a:lnSpc>
              <a:defRPr/>
            </a:pPr>
            <a:r>
              <a:rPr lang="it-IT" sz="2400" b="1" smtClean="0"/>
              <a:t>Gli inibitori delle COMT sono due : entacapone e tolcapone</a:t>
            </a:r>
          </a:p>
          <a:p>
            <a:pPr marL="381000" indent="-381000" eaLnBrk="1" hangingPunct="1">
              <a:lnSpc>
                <a:spcPct val="80000"/>
              </a:lnSpc>
              <a:defRPr/>
            </a:pPr>
            <a:r>
              <a:rPr lang="it-IT" sz="2400" b="1" smtClean="0">
                <a:solidFill>
                  <a:srgbClr val="FFFF00"/>
                </a:solidFill>
              </a:rPr>
              <a:t>L’entacapone</a:t>
            </a:r>
            <a:r>
              <a:rPr lang="it-IT" sz="2400" b="1" smtClean="0">
                <a:solidFill>
                  <a:schemeClr val="hlink"/>
                </a:solidFill>
              </a:rPr>
              <a:t> </a:t>
            </a:r>
            <a:r>
              <a:rPr lang="it-IT" sz="2400" b="1" smtClean="0"/>
              <a:t>sembra esplicare un’azione esclusivamente periferica</a:t>
            </a:r>
            <a:endParaRPr lang="it-IT" sz="2400" b="1" smtClean="0">
              <a:solidFill>
                <a:schemeClr val="hlink"/>
              </a:solidFill>
            </a:endParaRPr>
          </a:p>
          <a:p>
            <a:pPr marL="381000" indent="-381000" eaLnBrk="1" hangingPunct="1">
              <a:lnSpc>
                <a:spcPct val="80000"/>
              </a:lnSpc>
              <a:defRPr/>
            </a:pPr>
            <a:r>
              <a:rPr lang="it-IT" sz="2400" b="1" smtClean="0">
                <a:solidFill>
                  <a:srgbClr val="FFFF00"/>
                </a:solidFill>
              </a:rPr>
              <a:t>Il tolcapone</a:t>
            </a:r>
            <a:r>
              <a:rPr lang="it-IT" sz="2400" b="1" smtClean="0"/>
              <a:t>, che è ritenuto l’inibitore più potente delle COMT, agisce centralmente. In Europa è stato ritirato dal commercio nel 1998 per il riscontro di alcuni decessi legati ad una sua tossicità a livello epatico. E'  stato nuovamente introdotto in commercio ma è accompagnato da una</a:t>
            </a:r>
            <a:r>
              <a:rPr lang="it-IT" sz="2400" b="1" smtClean="0">
                <a:solidFill>
                  <a:schemeClr val="accent2"/>
                </a:solidFill>
              </a:rPr>
              <a:t> </a:t>
            </a:r>
            <a:r>
              <a:rPr lang="it-IT" sz="2400" b="1" smtClean="0">
                <a:solidFill>
                  <a:schemeClr val="accent2"/>
                </a:solidFill>
                <a:hlinkClick r:id="rId2"/>
              </a:rPr>
              <a:t>nota</a:t>
            </a:r>
            <a:r>
              <a:rPr lang="it-IT" sz="2400" b="1" smtClean="0">
                <a:hlinkClick r:id="rId2"/>
              </a:rPr>
              <a:t> informativa</a:t>
            </a:r>
            <a:r>
              <a:rPr lang="it-IT" sz="2400" b="1" smtClean="0"/>
              <a:t> di sicurezza che ne riserva l’uso al trattamento dei pazienti con malattia di Parkinson in fase avanzata che non rispondono o sono intolleranti ad altri inibitori delle COMT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0"/>
            <a:ext cx="8229600" cy="1384300"/>
          </a:xfrm>
        </p:spPr>
        <p:txBody>
          <a:bodyPr/>
          <a:lstStyle/>
          <a:p>
            <a:pPr algn="ctr" eaLnBrk="1" hangingPunct="1"/>
            <a:r>
              <a:rPr lang="it-IT" sz="4000" b="1" smtClean="0">
                <a:solidFill>
                  <a:srgbClr val="FF9900"/>
                </a:solidFill>
                <a:effectLst/>
              </a:rPr>
              <a:t>INIBITORI delle COMT</a:t>
            </a:r>
          </a:p>
        </p:txBody>
      </p:sp>
      <p:sp>
        <p:nvSpPr>
          <p:cNvPr id="31747" name="Rectangle 3"/>
          <p:cNvSpPr>
            <a:spLocks noGrp="1" noChangeArrowheads="1"/>
          </p:cNvSpPr>
          <p:nvPr>
            <p:ph type="body" idx="1"/>
          </p:nvPr>
        </p:nvSpPr>
        <p:spPr>
          <a:xfrm>
            <a:off x="468313" y="1557338"/>
            <a:ext cx="8229600" cy="4257675"/>
          </a:xfrm>
        </p:spPr>
        <p:txBody>
          <a:bodyPr/>
          <a:lstStyle/>
          <a:p>
            <a:pPr eaLnBrk="1" hangingPunct="1">
              <a:lnSpc>
                <a:spcPct val="80000"/>
              </a:lnSpc>
              <a:defRPr/>
            </a:pPr>
            <a:r>
              <a:rPr lang="it-IT" sz="2000" b="1" smtClean="0"/>
              <a:t>Il catabolismo periferico della L-Dopa avviene ad opera prevalentemente delle COMT, con formazione di 3-O-metildopa</a:t>
            </a:r>
            <a:br>
              <a:rPr lang="it-IT" sz="2000" b="1" smtClean="0"/>
            </a:br>
            <a:endParaRPr lang="it-IT" sz="2000" b="1" smtClean="0"/>
          </a:p>
          <a:p>
            <a:pPr eaLnBrk="1" hangingPunct="1">
              <a:lnSpc>
                <a:spcPct val="80000"/>
              </a:lnSpc>
              <a:defRPr/>
            </a:pPr>
            <a:r>
              <a:rPr lang="it-IT" sz="2000" b="1" smtClean="0"/>
              <a:t>L’inibizione delle COMT sembra essere vantaggiosa per i pazienti parkinsoniani in terapia con L-Dopa ed inibitore della Dopa decarbossilasi. Infatti, la co-somministrazione di un inibitore delle COMT a livello periferico, impedendo la formazione di 3-O-metildopa, aumenta l’emivita plasmatica della L-Dopa e ne incrementa la biodisponibilità, senza aumentarne la massima concentrazione plasmatica. Come conseguenza, la L-Dopa sarà maggiormente disponibile a livello cerebrale, senza causare una più elevata incidenza di discinesie di picco-dose</a:t>
            </a:r>
          </a:p>
          <a:p>
            <a:pPr eaLnBrk="1" hangingPunct="1">
              <a:lnSpc>
                <a:spcPct val="80000"/>
              </a:lnSpc>
              <a:buFontTx/>
              <a:buNone/>
              <a:defRPr/>
            </a:pPr>
            <a:endParaRPr lang="it-IT" sz="2000" b="1" smtClean="0"/>
          </a:p>
          <a:p>
            <a:pPr eaLnBrk="1" hangingPunct="1">
              <a:lnSpc>
                <a:spcPct val="80000"/>
              </a:lnSpc>
              <a:defRPr/>
            </a:pPr>
            <a:r>
              <a:rPr lang="it-IT" sz="2000" b="1" smtClean="0"/>
              <a:t>Un inibitore delle COMT che agisce anche centralmente, riducendo il catabolismo cerebrale della L-Dopa, potenzierà ulteriormente il beneficio clinico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576388" y="1628775"/>
            <a:ext cx="673100" cy="285750"/>
          </a:xfrm>
          <a:prstGeom prst="rect">
            <a:avLst/>
          </a:prstGeom>
          <a:noFill/>
          <a:ln w="12700">
            <a:noFill/>
            <a:miter lim="800000"/>
            <a:headEnd/>
            <a:tailEnd/>
          </a:ln>
        </p:spPr>
        <p:txBody>
          <a:bodyPr lIns="79375" tIns="39688" rIns="79375" bIns="39688">
            <a:spAutoFit/>
          </a:bodyPr>
          <a:lstStyle/>
          <a:p>
            <a:pPr defTabSz="655638" eaLnBrk="0" hangingPunct="0">
              <a:lnSpc>
                <a:spcPct val="90000"/>
              </a:lnSpc>
            </a:pPr>
            <a:r>
              <a:rPr lang="de-DE" altLang="it-IT" sz="1500" b="1">
                <a:solidFill>
                  <a:schemeClr val="accent2"/>
                </a:solidFill>
                <a:latin typeface="Square721 BT" pitchFamily="34" charset="0"/>
              </a:rPr>
              <a:t>3000</a:t>
            </a:r>
          </a:p>
        </p:txBody>
      </p:sp>
      <p:sp>
        <p:nvSpPr>
          <p:cNvPr id="24579" name="Rectangle 3"/>
          <p:cNvSpPr>
            <a:spLocks noChangeArrowheads="1"/>
          </p:cNvSpPr>
          <p:nvPr/>
        </p:nvSpPr>
        <p:spPr bwMode="auto">
          <a:xfrm>
            <a:off x="1576388" y="2997200"/>
            <a:ext cx="673100" cy="285750"/>
          </a:xfrm>
          <a:prstGeom prst="rect">
            <a:avLst/>
          </a:prstGeom>
          <a:noFill/>
          <a:ln w="12700">
            <a:noFill/>
            <a:miter lim="800000"/>
            <a:headEnd/>
            <a:tailEnd/>
          </a:ln>
        </p:spPr>
        <p:txBody>
          <a:bodyPr lIns="79375" tIns="39688" rIns="79375" bIns="39688">
            <a:spAutoFit/>
          </a:bodyPr>
          <a:lstStyle/>
          <a:p>
            <a:pPr defTabSz="655638" eaLnBrk="0" hangingPunct="0">
              <a:lnSpc>
                <a:spcPct val="90000"/>
              </a:lnSpc>
            </a:pPr>
            <a:r>
              <a:rPr lang="de-DE" altLang="it-IT" sz="1500" b="1">
                <a:solidFill>
                  <a:schemeClr val="accent2"/>
                </a:solidFill>
                <a:latin typeface="Square721 BT" pitchFamily="34" charset="0"/>
              </a:rPr>
              <a:t>2000</a:t>
            </a:r>
          </a:p>
        </p:txBody>
      </p:sp>
      <p:sp>
        <p:nvSpPr>
          <p:cNvPr id="24580" name="Rectangle 4"/>
          <p:cNvSpPr>
            <a:spLocks noChangeArrowheads="1"/>
          </p:cNvSpPr>
          <p:nvPr/>
        </p:nvSpPr>
        <p:spPr bwMode="auto">
          <a:xfrm>
            <a:off x="1524000" y="4419600"/>
            <a:ext cx="584200"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b="1">
                <a:solidFill>
                  <a:schemeClr val="accent2"/>
                </a:solidFill>
                <a:latin typeface="Square721 BT" pitchFamily="34" charset="0"/>
              </a:rPr>
              <a:t>1000</a:t>
            </a:r>
          </a:p>
        </p:txBody>
      </p:sp>
      <p:sp>
        <p:nvSpPr>
          <p:cNvPr id="24581" name="Rectangle 5"/>
          <p:cNvSpPr>
            <a:spLocks noChangeArrowheads="1"/>
          </p:cNvSpPr>
          <p:nvPr/>
        </p:nvSpPr>
        <p:spPr bwMode="auto">
          <a:xfrm>
            <a:off x="1903413" y="5829300"/>
            <a:ext cx="265112"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b="1">
                <a:solidFill>
                  <a:schemeClr val="accent2"/>
                </a:solidFill>
                <a:latin typeface="Square721 BT" pitchFamily="34" charset="0"/>
              </a:rPr>
              <a:t>0</a:t>
            </a:r>
          </a:p>
        </p:txBody>
      </p:sp>
      <p:sp>
        <p:nvSpPr>
          <p:cNvPr id="24582" name="Rectangle 6"/>
          <p:cNvSpPr>
            <a:spLocks noChangeArrowheads="1"/>
          </p:cNvSpPr>
          <p:nvPr/>
        </p:nvSpPr>
        <p:spPr bwMode="auto">
          <a:xfrm>
            <a:off x="2525713" y="6059488"/>
            <a:ext cx="287337"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0</a:t>
            </a:r>
          </a:p>
        </p:txBody>
      </p:sp>
      <p:sp>
        <p:nvSpPr>
          <p:cNvPr id="24583" name="Rectangle 7"/>
          <p:cNvSpPr>
            <a:spLocks noChangeArrowheads="1"/>
          </p:cNvSpPr>
          <p:nvPr/>
        </p:nvSpPr>
        <p:spPr bwMode="auto">
          <a:xfrm>
            <a:off x="2925763" y="6059488"/>
            <a:ext cx="287337"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1</a:t>
            </a:r>
          </a:p>
        </p:txBody>
      </p:sp>
      <p:sp>
        <p:nvSpPr>
          <p:cNvPr id="24584" name="Rectangle 8"/>
          <p:cNvSpPr>
            <a:spLocks noChangeArrowheads="1"/>
          </p:cNvSpPr>
          <p:nvPr/>
        </p:nvSpPr>
        <p:spPr bwMode="auto">
          <a:xfrm>
            <a:off x="2074863" y="6059488"/>
            <a:ext cx="363537"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-1</a:t>
            </a:r>
          </a:p>
        </p:txBody>
      </p:sp>
      <p:sp>
        <p:nvSpPr>
          <p:cNvPr id="24585" name="Rectangle 9"/>
          <p:cNvSpPr>
            <a:spLocks noChangeArrowheads="1"/>
          </p:cNvSpPr>
          <p:nvPr/>
        </p:nvSpPr>
        <p:spPr bwMode="auto">
          <a:xfrm>
            <a:off x="3351213" y="6059488"/>
            <a:ext cx="287337"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2</a:t>
            </a:r>
          </a:p>
        </p:txBody>
      </p:sp>
      <p:sp>
        <p:nvSpPr>
          <p:cNvPr id="24586" name="Rectangle 10"/>
          <p:cNvSpPr>
            <a:spLocks noChangeArrowheads="1"/>
          </p:cNvSpPr>
          <p:nvPr/>
        </p:nvSpPr>
        <p:spPr bwMode="auto">
          <a:xfrm>
            <a:off x="3784600" y="6059488"/>
            <a:ext cx="287338"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3</a:t>
            </a:r>
          </a:p>
        </p:txBody>
      </p:sp>
      <p:sp>
        <p:nvSpPr>
          <p:cNvPr id="24587" name="Rectangle 11"/>
          <p:cNvSpPr>
            <a:spLocks noChangeArrowheads="1"/>
          </p:cNvSpPr>
          <p:nvPr/>
        </p:nvSpPr>
        <p:spPr bwMode="auto">
          <a:xfrm>
            <a:off x="4202113" y="6059488"/>
            <a:ext cx="287337"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4</a:t>
            </a:r>
          </a:p>
        </p:txBody>
      </p:sp>
      <p:sp>
        <p:nvSpPr>
          <p:cNvPr id="24588" name="Rectangle 12"/>
          <p:cNvSpPr>
            <a:spLocks noChangeArrowheads="1"/>
          </p:cNvSpPr>
          <p:nvPr/>
        </p:nvSpPr>
        <p:spPr bwMode="auto">
          <a:xfrm>
            <a:off x="4627563" y="6059488"/>
            <a:ext cx="287337"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5</a:t>
            </a:r>
          </a:p>
        </p:txBody>
      </p:sp>
      <p:sp>
        <p:nvSpPr>
          <p:cNvPr id="24589" name="Rectangle 13"/>
          <p:cNvSpPr>
            <a:spLocks noChangeArrowheads="1"/>
          </p:cNvSpPr>
          <p:nvPr/>
        </p:nvSpPr>
        <p:spPr bwMode="auto">
          <a:xfrm>
            <a:off x="5019675" y="6059488"/>
            <a:ext cx="287338"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Square721 BT" pitchFamily="34" charset="0"/>
              </a:rPr>
              <a:t>6</a:t>
            </a:r>
          </a:p>
        </p:txBody>
      </p:sp>
      <p:sp>
        <p:nvSpPr>
          <p:cNvPr id="24590" name="Rectangle 14"/>
          <p:cNvSpPr>
            <a:spLocks noChangeArrowheads="1"/>
          </p:cNvSpPr>
          <p:nvPr/>
        </p:nvSpPr>
        <p:spPr bwMode="auto">
          <a:xfrm>
            <a:off x="5330825" y="6059488"/>
            <a:ext cx="434975"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a:solidFill>
                  <a:schemeClr val="accent2"/>
                </a:solidFill>
                <a:latin typeface="Arial" charset="0"/>
              </a:rPr>
              <a:t>ore</a:t>
            </a:r>
          </a:p>
        </p:txBody>
      </p:sp>
      <p:sp>
        <p:nvSpPr>
          <p:cNvPr id="24591" name="Freeform 15"/>
          <p:cNvSpPr>
            <a:spLocks/>
          </p:cNvSpPr>
          <p:nvPr/>
        </p:nvSpPr>
        <p:spPr bwMode="auto">
          <a:xfrm>
            <a:off x="2268538" y="1844675"/>
            <a:ext cx="2921000" cy="4100513"/>
          </a:xfrm>
          <a:custGeom>
            <a:avLst/>
            <a:gdLst>
              <a:gd name="T0" fmla="*/ 0 w 1840"/>
              <a:gd name="T1" fmla="*/ 0 h 2583"/>
              <a:gd name="T2" fmla="*/ 0 w 1840"/>
              <a:gd name="T3" fmla="*/ 2582 h 2583"/>
              <a:gd name="T4" fmla="*/ 1839 w 1840"/>
              <a:gd name="T5" fmla="*/ 2582 h 2583"/>
              <a:gd name="T6" fmla="*/ 0 60000 65536"/>
              <a:gd name="T7" fmla="*/ 0 60000 65536"/>
              <a:gd name="T8" fmla="*/ 0 60000 65536"/>
              <a:gd name="T9" fmla="*/ 0 w 1840"/>
              <a:gd name="T10" fmla="*/ 0 h 2583"/>
              <a:gd name="T11" fmla="*/ 1840 w 1840"/>
              <a:gd name="T12" fmla="*/ 2583 h 2583"/>
            </a:gdLst>
            <a:ahLst/>
            <a:cxnLst>
              <a:cxn ang="T6">
                <a:pos x="T0" y="T1"/>
              </a:cxn>
              <a:cxn ang="T7">
                <a:pos x="T2" y="T3"/>
              </a:cxn>
              <a:cxn ang="T8">
                <a:pos x="T4" y="T5"/>
              </a:cxn>
            </a:cxnLst>
            <a:rect l="T9" t="T10" r="T11" b="T12"/>
            <a:pathLst>
              <a:path w="1840" h="2583">
                <a:moveTo>
                  <a:pt x="0" y="0"/>
                </a:moveTo>
                <a:lnTo>
                  <a:pt x="0" y="2582"/>
                </a:lnTo>
                <a:lnTo>
                  <a:pt x="1839" y="2582"/>
                </a:lnTo>
              </a:path>
            </a:pathLst>
          </a:custGeom>
          <a:noFill/>
          <a:ln w="12700" cap="rnd">
            <a:solidFill>
              <a:schemeClr val="tx1"/>
            </a:solidFill>
            <a:round/>
            <a:headEnd/>
            <a:tailEnd/>
          </a:ln>
        </p:spPr>
        <p:txBody>
          <a:bodyPr/>
          <a:lstStyle/>
          <a:p>
            <a:endParaRPr lang="it-IT"/>
          </a:p>
        </p:txBody>
      </p:sp>
      <p:sp>
        <p:nvSpPr>
          <p:cNvPr id="24592" name="Line 16"/>
          <p:cNvSpPr>
            <a:spLocks noChangeShapeType="1"/>
          </p:cNvSpPr>
          <p:nvPr/>
        </p:nvSpPr>
        <p:spPr bwMode="auto">
          <a:xfrm flipH="1">
            <a:off x="2128838" y="1844675"/>
            <a:ext cx="111125" cy="0"/>
          </a:xfrm>
          <a:prstGeom prst="line">
            <a:avLst/>
          </a:prstGeom>
          <a:noFill/>
          <a:ln w="12700">
            <a:solidFill>
              <a:schemeClr val="tx1"/>
            </a:solidFill>
            <a:round/>
            <a:headEnd/>
            <a:tailEnd/>
          </a:ln>
        </p:spPr>
        <p:txBody>
          <a:bodyPr wrap="none" anchor="ctr"/>
          <a:lstStyle/>
          <a:p>
            <a:endParaRPr lang="it-IT"/>
          </a:p>
        </p:txBody>
      </p:sp>
      <p:sp>
        <p:nvSpPr>
          <p:cNvPr id="24593" name="Line 17"/>
          <p:cNvSpPr>
            <a:spLocks noChangeShapeType="1"/>
          </p:cNvSpPr>
          <p:nvPr/>
        </p:nvSpPr>
        <p:spPr bwMode="auto">
          <a:xfrm flipH="1">
            <a:off x="2128838" y="3203575"/>
            <a:ext cx="111125" cy="0"/>
          </a:xfrm>
          <a:prstGeom prst="line">
            <a:avLst/>
          </a:prstGeom>
          <a:noFill/>
          <a:ln w="12700">
            <a:solidFill>
              <a:schemeClr val="tx1"/>
            </a:solidFill>
            <a:round/>
            <a:headEnd/>
            <a:tailEnd/>
          </a:ln>
        </p:spPr>
        <p:txBody>
          <a:bodyPr wrap="none" anchor="ctr"/>
          <a:lstStyle/>
          <a:p>
            <a:endParaRPr lang="it-IT"/>
          </a:p>
        </p:txBody>
      </p:sp>
      <p:sp>
        <p:nvSpPr>
          <p:cNvPr id="24594" name="Line 18"/>
          <p:cNvSpPr>
            <a:spLocks noChangeShapeType="1"/>
          </p:cNvSpPr>
          <p:nvPr/>
        </p:nvSpPr>
        <p:spPr bwMode="auto">
          <a:xfrm flipH="1">
            <a:off x="2128838" y="4568825"/>
            <a:ext cx="111125" cy="0"/>
          </a:xfrm>
          <a:prstGeom prst="line">
            <a:avLst/>
          </a:prstGeom>
          <a:noFill/>
          <a:ln w="12700">
            <a:solidFill>
              <a:schemeClr val="tx1"/>
            </a:solidFill>
            <a:round/>
            <a:headEnd/>
            <a:tailEnd/>
          </a:ln>
        </p:spPr>
        <p:txBody>
          <a:bodyPr wrap="none" anchor="ctr"/>
          <a:lstStyle/>
          <a:p>
            <a:endParaRPr lang="it-IT"/>
          </a:p>
        </p:txBody>
      </p:sp>
      <p:sp>
        <p:nvSpPr>
          <p:cNvPr id="24595" name="Line 19"/>
          <p:cNvSpPr>
            <a:spLocks noChangeShapeType="1"/>
          </p:cNvSpPr>
          <p:nvPr/>
        </p:nvSpPr>
        <p:spPr bwMode="auto">
          <a:xfrm>
            <a:off x="2227263" y="5948363"/>
            <a:ext cx="0" cy="73025"/>
          </a:xfrm>
          <a:prstGeom prst="line">
            <a:avLst/>
          </a:prstGeom>
          <a:noFill/>
          <a:ln w="12700">
            <a:solidFill>
              <a:schemeClr val="tx1"/>
            </a:solidFill>
            <a:round/>
            <a:headEnd/>
            <a:tailEnd/>
          </a:ln>
        </p:spPr>
        <p:txBody>
          <a:bodyPr wrap="none" anchor="ctr"/>
          <a:lstStyle/>
          <a:p>
            <a:endParaRPr lang="it-IT"/>
          </a:p>
        </p:txBody>
      </p:sp>
      <p:sp>
        <p:nvSpPr>
          <p:cNvPr id="24596" name="Line 20"/>
          <p:cNvSpPr>
            <a:spLocks noChangeShapeType="1"/>
          </p:cNvSpPr>
          <p:nvPr/>
        </p:nvSpPr>
        <p:spPr bwMode="auto">
          <a:xfrm>
            <a:off x="2643188" y="5961063"/>
            <a:ext cx="0" cy="73025"/>
          </a:xfrm>
          <a:prstGeom prst="line">
            <a:avLst/>
          </a:prstGeom>
          <a:noFill/>
          <a:ln w="12700">
            <a:solidFill>
              <a:schemeClr val="tx1"/>
            </a:solidFill>
            <a:round/>
            <a:headEnd/>
            <a:tailEnd/>
          </a:ln>
        </p:spPr>
        <p:txBody>
          <a:bodyPr wrap="none" anchor="ctr"/>
          <a:lstStyle/>
          <a:p>
            <a:endParaRPr lang="it-IT"/>
          </a:p>
        </p:txBody>
      </p:sp>
      <p:sp>
        <p:nvSpPr>
          <p:cNvPr id="24597" name="Line 21"/>
          <p:cNvSpPr>
            <a:spLocks noChangeShapeType="1"/>
          </p:cNvSpPr>
          <p:nvPr/>
        </p:nvSpPr>
        <p:spPr bwMode="auto">
          <a:xfrm>
            <a:off x="3054350" y="5961063"/>
            <a:ext cx="0" cy="73025"/>
          </a:xfrm>
          <a:prstGeom prst="line">
            <a:avLst/>
          </a:prstGeom>
          <a:noFill/>
          <a:ln w="12700">
            <a:solidFill>
              <a:schemeClr val="tx1"/>
            </a:solidFill>
            <a:round/>
            <a:headEnd/>
            <a:tailEnd/>
          </a:ln>
        </p:spPr>
        <p:txBody>
          <a:bodyPr wrap="none" anchor="ctr"/>
          <a:lstStyle/>
          <a:p>
            <a:endParaRPr lang="it-IT"/>
          </a:p>
        </p:txBody>
      </p:sp>
      <p:sp>
        <p:nvSpPr>
          <p:cNvPr id="24598" name="Line 22"/>
          <p:cNvSpPr>
            <a:spLocks noChangeShapeType="1"/>
          </p:cNvSpPr>
          <p:nvPr/>
        </p:nvSpPr>
        <p:spPr bwMode="auto">
          <a:xfrm>
            <a:off x="3475038" y="5961063"/>
            <a:ext cx="0" cy="73025"/>
          </a:xfrm>
          <a:prstGeom prst="line">
            <a:avLst/>
          </a:prstGeom>
          <a:noFill/>
          <a:ln w="12700">
            <a:solidFill>
              <a:schemeClr val="tx1"/>
            </a:solidFill>
            <a:round/>
            <a:headEnd/>
            <a:tailEnd/>
          </a:ln>
        </p:spPr>
        <p:txBody>
          <a:bodyPr wrap="none" anchor="ctr"/>
          <a:lstStyle/>
          <a:p>
            <a:endParaRPr lang="it-IT"/>
          </a:p>
        </p:txBody>
      </p:sp>
      <p:sp>
        <p:nvSpPr>
          <p:cNvPr id="24599" name="Line 23"/>
          <p:cNvSpPr>
            <a:spLocks noChangeShapeType="1"/>
          </p:cNvSpPr>
          <p:nvPr/>
        </p:nvSpPr>
        <p:spPr bwMode="auto">
          <a:xfrm>
            <a:off x="3887788" y="5961063"/>
            <a:ext cx="0" cy="73025"/>
          </a:xfrm>
          <a:prstGeom prst="line">
            <a:avLst/>
          </a:prstGeom>
          <a:noFill/>
          <a:ln w="12700">
            <a:solidFill>
              <a:schemeClr val="tx1"/>
            </a:solidFill>
            <a:round/>
            <a:headEnd/>
            <a:tailEnd/>
          </a:ln>
        </p:spPr>
        <p:txBody>
          <a:bodyPr wrap="none" anchor="ctr"/>
          <a:lstStyle/>
          <a:p>
            <a:endParaRPr lang="it-IT"/>
          </a:p>
        </p:txBody>
      </p:sp>
      <p:sp>
        <p:nvSpPr>
          <p:cNvPr id="24600" name="Line 24"/>
          <p:cNvSpPr>
            <a:spLocks noChangeShapeType="1"/>
          </p:cNvSpPr>
          <p:nvPr/>
        </p:nvSpPr>
        <p:spPr bwMode="auto">
          <a:xfrm>
            <a:off x="4318000" y="5961063"/>
            <a:ext cx="0" cy="73025"/>
          </a:xfrm>
          <a:prstGeom prst="line">
            <a:avLst/>
          </a:prstGeom>
          <a:noFill/>
          <a:ln w="12700">
            <a:solidFill>
              <a:schemeClr val="tx1"/>
            </a:solidFill>
            <a:round/>
            <a:headEnd/>
            <a:tailEnd/>
          </a:ln>
        </p:spPr>
        <p:txBody>
          <a:bodyPr wrap="none" anchor="ctr"/>
          <a:lstStyle/>
          <a:p>
            <a:endParaRPr lang="it-IT"/>
          </a:p>
        </p:txBody>
      </p:sp>
      <p:sp>
        <p:nvSpPr>
          <p:cNvPr id="24601" name="Line 25"/>
          <p:cNvSpPr>
            <a:spLocks noChangeShapeType="1"/>
          </p:cNvSpPr>
          <p:nvPr/>
        </p:nvSpPr>
        <p:spPr bwMode="auto">
          <a:xfrm>
            <a:off x="4740275" y="5961063"/>
            <a:ext cx="0" cy="73025"/>
          </a:xfrm>
          <a:prstGeom prst="line">
            <a:avLst/>
          </a:prstGeom>
          <a:noFill/>
          <a:ln w="12700">
            <a:solidFill>
              <a:schemeClr val="tx1"/>
            </a:solidFill>
            <a:round/>
            <a:headEnd/>
            <a:tailEnd/>
          </a:ln>
        </p:spPr>
        <p:txBody>
          <a:bodyPr wrap="none" anchor="ctr"/>
          <a:lstStyle/>
          <a:p>
            <a:endParaRPr lang="it-IT"/>
          </a:p>
        </p:txBody>
      </p:sp>
      <p:sp>
        <p:nvSpPr>
          <p:cNvPr id="24602" name="Line 26"/>
          <p:cNvSpPr>
            <a:spLocks noChangeShapeType="1"/>
          </p:cNvSpPr>
          <p:nvPr/>
        </p:nvSpPr>
        <p:spPr bwMode="auto">
          <a:xfrm>
            <a:off x="5146675" y="5961063"/>
            <a:ext cx="0" cy="73025"/>
          </a:xfrm>
          <a:prstGeom prst="line">
            <a:avLst/>
          </a:prstGeom>
          <a:noFill/>
          <a:ln w="12700">
            <a:solidFill>
              <a:schemeClr val="tx1"/>
            </a:solidFill>
            <a:round/>
            <a:headEnd/>
            <a:tailEnd/>
          </a:ln>
        </p:spPr>
        <p:txBody>
          <a:bodyPr wrap="none" anchor="ctr"/>
          <a:lstStyle/>
          <a:p>
            <a:endParaRPr lang="it-IT"/>
          </a:p>
        </p:txBody>
      </p:sp>
      <p:sp>
        <p:nvSpPr>
          <p:cNvPr id="24603" name="Freeform 27"/>
          <p:cNvSpPr>
            <a:spLocks/>
          </p:cNvSpPr>
          <p:nvPr/>
        </p:nvSpPr>
        <p:spPr bwMode="auto">
          <a:xfrm>
            <a:off x="2632075" y="2786063"/>
            <a:ext cx="2097088" cy="2968625"/>
          </a:xfrm>
          <a:custGeom>
            <a:avLst/>
            <a:gdLst>
              <a:gd name="T0" fmla="*/ 0 w 1321"/>
              <a:gd name="T1" fmla="*/ 1869 h 1870"/>
              <a:gd name="T2" fmla="*/ 118 w 1321"/>
              <a:gd name="T3" fmla="*/ 0 h 1870"/>
              <a:gd name="T4" fmla="*/ 255 w 1321"/>
              <a:gd name="T5" fmla="*/ 22 h 1870"/>
              <a:gd name="T6" fmla="*/ 389 w 1321"/>
              <a:gd name="T7" fmla="*/ 427 h 1870"/>
              <a:gd name="T8" fmla="*/ 520 w 1321"/>
              <a:gd name="T9" fmla="*/ 582 h 1870"/>
              <a:gd name="T10" fmla="*/ 782 w 1321"/>
              <a:gd name="T11" fmla="*/ 877 h 1870"/>
              <a:gd name="T12" fmla="*/ 1055 w 1321"/>
              <a:gd name="T13" fmla="*/ 1371 h 1870"/>
              <a:gd name="T14" fmla="*/ 1320 w 1321"/>
              <a:gd name="T15" fmla="*/ 1261 h 1870"/>
              <a:gd name="T16" fmla="*/ 0 60000 65536"/>
              <a:gd name="T17" fmla="*/ 0 60000 65536"/>
              <a:gd name="T18" fmla="*/ 0 60000 65536"/>
              <a:gd name="T19" fmla="*/ 0 60000 65536"/>
              <a:gd name="T20" fmla="*/ 0 60000 65536"/>
              <a:gd name="T21" fmla="*/ 0 60000 65536"/>
              <a:gd name="T22" fmla="*/ 0 60000 65536"/>
              <a:gd name="T23" fmla="*/ 0 60000 65536"/>
              <a:gd name="T24" fmla="*/ 0 w 1321"/>
              <a:gd name="T25" fmla="*/ 0 h 1870"/>
              <a:gd name="T26" fmla="*/ 1321 w 1321"/>
              <a:gd name="T27" fmla="*/ 1870 h 18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21" h="1870">
                <a:moveTo>
                  <a:pt x="0" y="1869"/>
                </a:moveTo>
                <a:lnTo>
                  <a:pt x="118" y="0"/>
                </a:lnTo>
                <a:lnTo>
                  <a:pt x="255" y="22"/>
                </a:lnTo>
                <a:lnTo>
                  <a:pt x="389" y="427"/>
                </a:lnTo>
                <a:lnTo>
                  <a:pt x="520" y="582"/>
                </a:lnTo>
                <a:lnTo>
                  <a:pt x="782" y="877"/>
                </a:lnTo>
                <a:lnTo>
                  <a:pt x="1055" y="1371"/>
                </a:lnTo>
                <a:lnTo>
                  <a:pt x="1320" y="1261"/>
                </a:lnTo>
              </a:path>
            </a:pathLst>
          </a:custGeom>
          <a:noFill/>
          <a:ln w="50800" cap="rnd">
            <a:solidFill>
              <a:schemeClr val="tx2"/>
            </a:solidFill>
            <a:round/>
            <a:headEnd/>
            <a:tailEnd/>
          </a:ln>
        </p:spPr>
        <p:txBody>
          <a:bodyPr/>
          <a:lstStyle/>
          <a:p>
            <a:endParaRPr lang="it-IT"/>
          </a:p>
        </p:txBody>
      </p:sp>
      <p:grpSp>
        <p:nvGrpSpPr>
          <p:cNvPr id="24604" name="Group 28"/>
          <p:cNvGrpSpPr>
            <a:grpSpLocks/>
          </p:cNvGrpSpPr>
          <p:nvPr/>
        </p:nvGrpSpPr>
        <p:grpSpPr bwMode="auto">
          <a:xfrm>
            <a:off x="2784475" y="2322513"/>
            <a:ext cx="93663" cy="498475"/>
            <a:chOff x="1754" y="1463"/>
            <a:chExt cx="59" cy="314"/>
          </a:xfrm>
        </p:grpSpPr>
        <p:sp>
          <p:nvSpPr>
            <p:cNvPr id="24650" name="Line 29"/>
            <p:cNvSpPr>
              <a:spLocks noChangeShapeType="1"/>
            </p:cNvSpPr>
            <p:nvPr/>
          </p:nvSpPr>
          <p:spPr bwMode="auto">
            <a:xfrm flipV="1">
              <a:off x="1781" y="1463"/>
              <a:ext cx="0" cy="314"/>
            </a:xfrm>
            <a:prstGeom prst="line">
              <a:avLst/>
            </a:prstGeom>
            <a:noFill/>
            <a:ln w="12700">
              <a:solidFill>
                <a:schemeClr val="tx2"/>
              </a:solidFill>
              <a:round/>
              <a:headEnd/>
              <a:tailEnd/>
            </a:ln>
          </p:spPr>
          <p:txBody>
            <a:bodyPr wrap="none" anchor="ctr"/>
            <a:lstStyle/>
            <a:p>
              <a:endParaRPr lang="it-IT"/>
            </a:p>
          </p:txBody>
        </p:sp>
        <p:sp>
          <p:nvSpPr>
            <p:cNvPr id="24651" name="Line 30"/>
            <p:cNvSpPr>
              <a:spLocks noChangeShapeType="1"/>
            </p:cNvSpPr>
            <p:nvPr/>
          </p:nvSpPr>
          <p:spPr bwMode="auto">
            <a:xfrm>
              <a:off x="1754" y="1471"/>
              <a:ext cx="59" cy="0"/>
            </a:xfrm>
            <a:prstGeom prst="line">
              <a:avLst/>
            </a:prstGeom>
            <a:noFill/>
            <a:ln w="12700">
              <a:solidFill>
                <a:schemeClr val="tx2"/>
              </a:solidFill>
              <a:round/>
              <a:headEnd/>
              <a:tailEnd/>
            </a:ln>
          </p:spPr>
          <p:txBody>
            <a:bodyPr wrap="none" anchor="ctr"/>
            <a:lstStyle/>
            <a:p>
              <a:endParaRPr lang="it-IT"/>
            </a:p>
          </p:txBody>
        </p:sp>
      </p:grpSp>
      <p:grpSp>
        <p:nvGrpSpPr>
          <p:cNvPr id="24605" name="Group 31"/>
          <p:cNvGrpSpPr>
            <a:grpSpLocks/>
          </p:cNvGrpSpPr>
          <p:nvPr/>
        </p:nvGrpSpPr>
        <p:grpSpPr bwMode="auto">
          <a:xfrm>
            <a:off x="3214688" y="3184525"/>
            <a:ext cx="104775" cy="285750"/>
            <a:chOff x="2025" y="2006"/>
            <a:chExt cx="66" cy="180"/>
          </a:xfrm>
        </p:grpSpPr>
        <p:sp>
          <p:nvSpPr>
            <p:cNvPr id="24648" name="Line 32"/>
            <p:cNvSpPr>
              <a:spLocks noChangeShapeType="1"/>
            </p:cNvSpPr>
            <p:nvPr/>
          </p:nvSpPr>
          <p:spPr bwMode="auto">
            <a:xfrm flipV="1">
              <a:off x="2055" y="2006"/>
              <a:ext cx="0" cy="180"/>
            </a:xfrm>
            <a:prstGeom prst="line">
              <a:avLst/>
            </a:prstGeom>
            <a:noFill/>
            <a:ln w="12700">
              <a:solidFill>
                <a:schemeClr val="tx2"/>
              </a:solidFill>
              <a:round/>
              <a:headEnd/>
              <a:tailEnd/>
            </a:ln>
          </p:spPr>
          <p:txBody>
            <a:bodyPr wrap="none" anchor="ctr"/>
            <a:lstStyle/>
            <a:p>
              <a:endParaRPr lang="it-IT"/>
            </a:p>
          </p:txBody>
        </p:sp>
        <p:sp>
          <p:nvSpPr>
            <p:cNvPr id="24649" name="Line 33"/>
            <p:cNvSpPr>
              <a:spLocks noChangeShapeType="1"/>
            </p:cNvSpPr>
            <p:nvPr/>
          </p:nvSpPr>
          <p:spPr bwMode="auto">
            <a:xfrm>
              <a:off x="2025" y="2014"/>
              <a:ext cx="66" cy="0"/>
            </a:xfrm>
            <a:prstGeom prst="line">
              <a:avLst/>
            </a:prstGeom>
            <a:noFill/>
            <a:ln w="12700">
              <a:solidFill>
                <a:schemeClr val="tx2"/>
              </a:solidFill>
              <a:round/>
              <a:headEnd/>
              <a:tailEnd/>
            </a:ln>
          </p:spPr>
          <p:txBody>
            <a:bodyPr wrap="none" anchor="ctr"/>
            <a:lstStyle/>
            <a:p>
              <a:endParaRPr lang="it-IT"/>
            </a:p>
          </p:txBody>
        </p:sp>
      </p:grpSp>
      <p:grpSp>
        <p:nvGrpSpPr>
          <p:cNvPr id="24606" name="Group 34"/>
          <p:cNvGrpSpPr>
            <a:grpSpLocks/>
          </p:cNvGrpSpPr>
          <p:nvPr/>
        </p:nvGrpSpPr>
        <p:grpSpPr bwMode="auto">
          <a:xfrm>
            <a:off x="3394075" y="3489325"/>
            <a:ext cx="106363" cy="239713"/>
            <a:chOff x="2138" y="2198"/>
            <a:chExt cx="67" cy="151"/>
          </a:xfrm>
        </p:grpSpPr>
        <p:sp>
          <p:nvSpPr>
            <p:cNvPr id="24646" name="Line 35"/>
            <p:cNvSpPr>
              <a:spLocks noChangeShapeType="1"/>
            </p:cNvSpPr>
            <p:nvPr/>
          </p:nvSpPr>
          <p:spPr bwMode="auto">
            <a:xfrm flipV="1">
              <a:off x="2168" y="2198"/>
              <a:ext cx="0" cy="151"/>
            </a:xfrm>
            <a:prstGeom prst="line">
              <a:avLst/>
            </a:prstGeom>
            <a:noFill/>
            <a:ln w="12700">
              <a:solidFill>
                <a:schemeClr val="tx2"/>
              </a:solidFill>
              <a:round/>
              <a:headEnd/>
              <a:tailEnd/>
            </a:ln>
          </p:spPr>
          <p:txBody>
            <a:bodyPr wrap="none" anchor="ctr"/>
            <a:lstStyle/>
            <a:p>
              <a:endParaRPr lang="it-IT"/>
            </a:p>
          </p:txBody>
        </p:sp>
        <p:sp>
          <p:nvSpPr>
            <p:cNvPr id="24647" name="Line 36"/>
            <p:cNvSpPr>
              <a:spLocks noChangeShapeType="1"/>
            </p:cNvSpPr>
            <p:nvPr/>
          </p:nvSpPr>
          <p:spPr bwMode="auto">
            <a:xfrm>
              <a:off x="2138" y="2205"/>
              <a:ext cx="67" cy="0"/>
            </a:xfrm>
            <a:prstGeom prst="line">
              <a:avLst/>
            </a:prstGeom>
            <a:noFill/>
            <a:ln w="12700">
              <a:solidFill>
                <a:schemeClr val="tx2"/>
              </a:solidFill>
              <a:round/>
              <a:headEnd/>
              <a:tailEnd/>
            </a:ln>
          </p:spPr>
          <p:txBody>
            <a:bodyPr wrap="none" anchor="ctr"/>
            <a:lstStyle/>
            <a:p>
              <a:endParaRPr lang="it-IT"/>
            </a:p>
          </p:txBody>
        </p:sp>
      </p:grpSp>
      <p:grpSp>
        <p:nvGrpSpPr>
          <p:cNvPr id="24607" name="Group 37"/>
          <p:cNvGrpSpPr>
            <a:grpSpLocks/>
          </p:cNvGrpSpPr>
          <p:nvPr/>
        </p:nvGrpSpPr>
        <p:grpSpPr bwMode="auto">
          <a:xfrm>
            <a:off x="3825875" y="3932238"/>
            <a:ext cx="104775" cy="228600"/>
            <a:chOff x="2410" y="2477"/>
            <a:chExt cx="66" cy="144"/>
          </a:xfrm>
        </p:grpSpPr>
        <p:sp>
          <p:nvSpPr>
            <p:cNvPr id="24644" name="Line 38"/>
            <p:cNvSpPr>
              <a:spLocks noChangeShapeType="1"/>
            </p:cNvSpPr>
            <p:nvPr/>
          </p:nvSpPr>
          <p:spPr bwMode="auto">
            <a:xfrm flipV="1">
              <a:off x="2439" y="2477"/>
              <a:ext cx="0" cy="144"/>
            </a:xfrm>
            <a:prstGeom prst="line">
              <a:avLst/>
            </a:prstGeom>
            <a:noFill/>
            <a:ln w="12700">
              <a:solidFill>
                <a:schemeClr val="tx2"/>
              </a:solidFill>
              <a:round/>
              <a:headEnd/>
              <a:tailEnd/>
            </a:ln>
          </p:spPr>
          <p:txBody>
            <a:bodyPr wrap="none" anchor="ctr"/>
            <a:lstStyle/>
            <a:p>
              <a:endParaRPr lang="it-IT"/>
            </a:p>
          </p:txBody>
        </p:sp>
        <p:sp>
          <p:nvSpPr>
            <p:cNvPr id="24645" name="Line 39"/>
            <p:cNvSpPr>
              <a:spLocks noChangeShapeType="1"/>
            </p:cNvSpPr>
            <p:nvPr/>
          </p:nvSpPr>
          <p:spPr bwMode="auto">
            <a:xfrm>
              <a:off x="2410" y="2485"/>
              <a:ext cx="66" cy="0"/>
            </a:xfrm>
            <a:prstGeom prst="line">
              <a:avLst/>
            </a:prstGeom>
            <a:noFill/>
            <a:ln w="12700">
              <a:solidFill>
                <a:schemeClr val="tx2"/>
              </a:solidFill>
              <a:round/>
              <a:headEnd/>
              <a:tailEnd/>
            </a:ln>
          </p:spPr>
          <p:txBody>
            <a:bodyPr wrap="none" anchor="ctr"/>
            <a:lstStyle/>
            <a:p>
              <a:endParaRPr lang="it-IT"/>
            </a:p>
          </p:txBody>
        </p:sp>
      </p:grpSp>
      <p:grpSp>
        <p:nvGrpSpPr>
          <p:cNvPr id="24608" name="Group 40"/>
          <p:cNvGrpSpPr>
            <a:grpSpLocks/>
          </p:cNvGrpSpPr>
          <p:nvPr/>
        </p:nvGrpSpPr>
        <p:grpSpPr bwMode="auto">
          <a:xfrm>
            <a:off x="4262438" y="4805363"/>
            <a:ext cx="106362" cy="169862"/>
            <a:chOff x="2685" y="3027"/>
            <a:chExt cx="67" cy="107"/>
          </a:xfrm>
        </p:grpSpPr>
        <p:sp>
          <p:nvSpPr>
            <p:cNvPr id="24642" name="Line 41"/>
            <p:cNvSpPr>
              <a:spLocks noChangeShapeType="1"/>
            </p:cNvSpPr>
            <p:nvPr/>
          </p:nvSpPr>
          <p:spPr bwMode="auto">
            <a:xfrm flipV="1">
              <a:off x="2714" y="3027"/>
              <a:ext cx="0" cy="107"/>
            </a:xfrm>
            <a:prstGeom prst="line">
              <a:avLst/>
            </a:prstGeom>
            <a:noFill/>
            <a:ln w="12700">
              <a:solidFill>
                <a:schemeClr val="tx2"/>
              </a:solidFill>
              <a:round/>
              <a:headEnd/>
              <a:tailEnd/>
            </a:ln>
          </p:spPr>
          <p:txBody>
            <a:bodyPr wrap="none" anchor="ctr"/>
            <a:lstStyle/>
            <a:p>
              <a:endParaRPr lang="it-IT"/>
            </a:p>
          </p:txBody>
        </p:sp>
        <p:sp>
          <p:nvSpPr>
            <p:cNvPr id="24643" name="Line 42"/>
            <p:cNvSpPr>
              <a:spLocks noChangeShapeType="1"/>
            </p:cNvSpPr>
            <p:nvPr/>
          </p:nvSpPr>
          <p:spPr bwMode="auto">
            <a:xfrm>
              <a:off x="2685" y="3034"/>
              <a:ext cx="67" cy="0"/>
            </a:xfrm>
            <a:prstGeom prst="line">
              <a:avLst/>
            </a:prstGeom>
            <a:noFill/>
            <a:ln w="12700">
              <a:solidFill>
                <a:schemeClr val="tx2"/>
              </a:solidFill>
              <a:round/>
              <a:headEnd/>
              <a:tailEnd/>
            </a:ln>
          </p:spPr>
          <p:txBody>
            <a:bodyPr wrap="none" anchor="ctr"/>
            <a:lstStyle/>
            <a:p>
              <a:endParaRPr lang="it-IT"/>
            </a:p>
          </p:txBody>
        </p:sp>
      </p:grpSp>
      <p:grpSp>
        <p:nvGrpSpPr>
          <p:cNvPr id="24609" name="Group 43"/>
          <p:cNvGrpSpPr>
            <a:grpSpLocks/>
          </p:cNvGrpSpPr>
          <p:nvPr/>
        </p:nvGrpSpPr>
        <p:grpSpPr bwMode="auto">
          <a:xfrm>
            <a:off x="2978150" y="2470150"/>
            <a:ext cx="106363" cy="369888"/>
            <a:chOff x="1876" y="1556"/>
            <a:chExt cx="67" cy="233"/>
          </a:xfrm>
        </p:grpSpPr>
        <p:sp>
          <p:nvSpPr>
            <p:cNvPr id="24640" name="Line 44"/>
            <p:cNvSpPr>
              <a:spLocks noChangeShapeType="1"/>
            </p:cNvSpPr>
            <p:nvPr/>
          </p:nvSpPr>
          <p:spPr bwMode="auto">
            <a:xfrm flipV="1">
              <a:off x="1906" y="1556"/>
              <a:ext cx="0" cy="233"/>
            </a:xfrm>
            <a:prstGeom prst="line">
              <a:avLst/>
            </a:prstGeom>
            <a:noFill/>
            <a:ln w="12700">
              <a:solidFill>
                <a:schemeClr val="tx2"/>
              </a:solidFill>
              <a:round/>
              <a:headEnd/>
              <a:tailEnd/>
            </a:ln>
          </p:spPr>
          <p:txBody>
            <a:bodyPr wrap="none" anchor="ctr"/>
            <a:lstStyle/>
            <a:p>
              <a:endParaRPr lang="it-IT"/>
            </a:p>
          </p:txBody>
        </p:sp>
        <p:sp>
          <p:nvSpPr>
            <p:cNvPr id="24641" name="Line 45"/>
            <p:cNvSpPr>
              <a:spLocks noChangeShapeType="1"/>
            </p:cNvSpPr>
            <p:nvPr/>
          </p:nvSpPr>
          <p:spPr bwMode="auto">
            <a:xfrm>
              <a:off x="1876" y="1563"/>
              <a:ext cx="67" cy="0"/>
            </a:xfrm>
            <a:prstGeom prst="line">
              <a:avLst/>
            </a:prstGeom>
            <a:noFill/>
            <a:ln w="12700">
              <a:solidFill>
                <a:schemeClr val="tx2"/>
              </a:solidFill>
              <a:round/>
              <a:headEnd/>
              <a:tailEnd/>
            </a:ln>
          </p:spPr>
          <p:txBody>
            <a:bodyPr wrap="none" anchor="ctr"/>
            <a:lstStyle/>
            <a:p>
              <a:endParaRPr lang="it-IT"/>
            </a:p>
          </p:txBody>
        </p:sp>
      </p:grpSp>
      <p:sp>
        <p:nvSpPr>
          <p:cNvPr id="24610" name="Rectangle 46"/>
          <p:cNvSpPr>
            <a:spLocks noChangeArrowheads="1"/>
          </p:cNvSpPr>
          <p:nvPr/>
        </p:nvSpPr>
        <p:spPr bwMode="auto">
          <a:xfrm>
            <a:off x="2782888" y="2735263"/>
            <a:ext cx="90487" cy="107950"/>
          </a:xfrm>
          <a:prstGeom prst="rect">
            <a:avLst/>
          </a:prstGeom>
          <a:solidFill>
            <a:srgbClr val="FE9B03"/>
          </a:solidFill>
          <a:ln w="12700">
            <a:solidFill>
              <a:schemeClr val="tx2"/>
            </a:solidFill>
            <a:miter lim="800000"/>
            <a:headEnd/>
            <a:tailEnd/>
          </a:ln>
        </p:spPr>
        <p:txBody>
          <a:bodyPr wrap="none" anchor="ctr"/>
          <a:lstStyle/>
          <a:p>
            <a:endParaRPr lang="it-IT"/>
          </a:p>
        </p:txBody>
      </p:sp>
      <p:sp>
        <p:nvSpPr>
          <p:cNvPr id="24611" name="Rectangle 47"/>
          <p:cNvSpPr>
            <a:spLocks noChangeArrowheads="1"/>
          </p:cNvSpPr>
          <p:nvPr/>
        </p:nvSpPr>
        <p:spPr bwMode="auto">
          <a:xfrm>
            <a:off x="2979738" y="2768600"/>
            <a:ext cx="92075" cy="109538"/>
          </a:xfrm>
          <a:prstGeom prst="rect">
            <a:avLst/>
          </a:prstGeom>
          <a:solidFill>
            <a:srgbClr val="FE9B03"/>
          </a:solidFill>
          <a:ln w="12700">
            <a:solidFill>
              <a:schemeClr val="tx2"/>
            </a:solidFill>
            <a:miter lim="800000"/>
            <a:headEnd/>
            <a:tailEnd/>
          </a:ln>
        </p:spPr>
        <p:txBody>
          <a:bodyPr wrap="none" anchor="ctr"/>
          <a:lstStyle/>
          <a:p>
            <a:endParaRPr lang="it-IT"/>
          </a:p>
        </p:txBody>
      </p:sp>
      <p:sp>
        <p:nvSpPr>
          <p:cNvPr id="24612" name="Rectangle 48"/>
          <p:cNvSpPr>
            <a:spLocks noChangeArrowheads="1"/>
          </p:cNvSpPr>
          <p:nvPr/>
        </p:nvSpPr>
        <p:spPr bwMode="auto">
          <a:xfrm>
            <a:off x="3214688" y="3394075"/>
            <a:ext cx="90487" cy="111125"/>
          </a:xfrm>
          <a:prstGeom prst="rect">
            <a:avLst/>
          </a:prstGeom>
          <a:solidFill>
            <a:srgbClr val="FE9B03"/>
          </a:solidFill>
          <a:ln w="12700">
            <a:solidFill>
              <a:schemeClr val="tx2"/>
            </a:solidFill>
            <a:miter lim="800000"/>
            <a:headEnd/>
            <a:tailEnd/>
          </a:ln>
        </p:spPr>
        <p:txBody>
          <a:bodyPr wrap="none" anchor="ctr"/>
          <a:lstStyle/>
          <a:p>
            <a:endParaRPr lang="it-IT"/>
          </a:p>
        </p:txBody>
      </p:sp>
      <p:sp>
        <p:nvSpPr>
          <p:cNvPr id="24613" name="Rectangle 49"/>
          <p:cNvSpPr>
            <a:spLocks noChangeArrowheads="1"/>
          </p:cNvSpPr>
          <p:nvPr/>
        </p:nvSpPr>
        <p:spPr bwMode="auto">
          <a:xfrm>
            <a:off x="3402013" y="3659188"/>
            <a:ext cx="90487" cy="109537"/>
          </a:xfrm>
          <a:prstGeom prst="rect">
            <a:avLst/>
          </a:prstGeom>
          <a:solidFill>
            <a:srgbClr val="FE9B03"/>
          </a:solidFill>
          <a:ln w="12700">
            <a:solidFill>
              <a:schemeClr val="tx2"/>
            </a:solidFill>
            <a:miter lim="800000"/>
            <a:headEnd/>
            <a:tailEnd/>
          </a:ln>
        </p:spPr>
        <p:txBody>
          <a:bodyPr wrap="none" anchor="ctr"/>
          <a:lstStyle/>
          <a:p>
            <a:endParaRPr lang="it-IT"/>
          </a:p>
        </p:txBody>
      </p:sp>
      <p:sp>
        <p:nvSpPr>
          <p:cNvPr id="24614" name="Rectangle 50"/>
          <p:cNvSpPr>
            <a:spLocks noChangeArrowheads="1"/>
          </p:cNvSpPr>
          <p:nvPr/>
        </p:nvSpPr>
        <p:spPr bwMode="auto">
          <a:xfrm>
            <a:off x="3833813" y="4116388"/>
            <a:ext cx="90487" cy="107950"/>
          </a:xfrm>
          <a:prstGeom prst="rect">
            <a:avLst/>
          </a:prstGeom>
          <a:solidFill>
            <a:srgbClr val="FE9B03"/>
          </a:solidFill>
          <a:ln w="12700">
            <a:solidFill>
              <a:schemeClr val="tx2"/>
            </a:solidFill>
            <a:miter lim="800000"/>
            <a:headEnd/>
            <a:tailEnd/>
          </a:ln>
        </p:spPr>
        <p:txBody>
          <a:bodyPr wrap="none" anchor="ctr"/>
          <a:lstStyle/>
          <a:p>
            <a:endParaRPr lang="it-IT"/>
          </a:p>
        </p:txBody>
      </p:sp>
      <p:sp>
        <p:nvSpPr>
          <p:cNvPr id="24615" name="Rectangle 51"/>
          <p:cNvSpPr>
            <a:spLocks noChangeArrowheads="1"/>
          </p:cNvSpPr>
          <p:nvPr/>
        </p:nvSpPr>
        <p:spPr bwMode="auto">
          <a:xfrm>
            <a:off x="4270375" y="4894263"/>
            <a:ext cx="90488" cy="107950"/>
          </a:xfrm>
          <a:prstGeom prst="rect">
            <a:avLst/>
          </a:prstGeom>
          <a:solidFill>
            <a:srgbClr val="FE9B03"/>
          </a:solidFill>
          <a:ln w="12700">
            <a:solidFill>
              <a:schemeClr val="tx2"/>
            </a:solidFill>
            <a:miter lim="800000"/>
            <a:headEnd/>
            <a:tailEnd/>
          </a:ln>
        </p:spPr>
        <p:txBody>
          <a:bodyPr wrap="none" anchor="ctr"/>
          <a:lstStyle/>
          <a:p>
            <a:endParaRPr lang="it-IT"/>
          </a:p>
        </p:txBody>
      </p:sp>
      <p:sp>
        <p:nvSpPr>
          <p:cNvPr id="24616" name="Rectangle 52"/>
          <p:cNvSpPr>
            <a:spLocks noChangeArrowheads="1"/>
          </p:cNvSpPr>
          <p:nvPr/>
        </p:nvSpPr>
        <p:spPr bwMode="auto">
          <a:xfrm>
            <a:off x="4676775" y="4724400"/>
            <a:ext cx="88900" cy="109538"/>
          </a:xfrm>
          <a:prstGeom prst="rect">
            <a:avLst/>
          </a:prstGeom>
          <a:solidFill>
            <a:srgbClr val="FE9B03"/>
          </a:solidFill>
          <a:ln w="12700">
            <a:solidFill>
              <a:schemeClr val="tx2"/>
            </a:solidFill>
            <a:miter lim="800000"/>
            <a:headEnd/>
            <a:tailEnd/>
          </a:ln>
        </p:spPr>
        <p:txBody>
          <a:bodyPr wrap="none" anchor="ctr"/>
          <a:lstStyle/>
          <a:p>
            <a:endParaRPr lang="it-IT"/>
          </a:p>
        </p:txBody>
      </p:sp>
      <p:sp>
        <p:nvSpPr>
          <p:cNvPr id="24617" name="Rectangle 53"/>
          <p:cNvSpPr>
            <a:spLocks noChangeArrowheads="1"/>
          </p:cNvSpPr>
          <p:nvPr/>
        </p:nvSpPr>
        <p:spPr bwMode="auto">
          <a:xfrm>
            <a:off x="2590800" y="5672138"/>
            <a:ext cx="90488" cy="109537"/>
          </a:xfrm>
          <a:prstGeom prst="rect">
            <a:avLst/>
          </a:prstGeom>
          <a:solidFill>
            <a:srgbClr val="FE9B03"/>
          </a:solidFill>
          <a:ln w="12700">
            <a:solidFill>
              <a:schemeClr val="tx1"/>
            </a:solidFill>
            <a:miter lim="800000"/>
            <a:headEnd/>
            <a:tailEnd/>
          </a:ln>
        </p:spPr>
        <p:txBody>
          <a:bodyPr wrap="none" anchor="ctr"/>
          <a:lstStyle/>
          <a:p>
            <a:endParaRPr lang="it-IT"/>
          </a:p>
        </p:txBody>
      </p:sp>
      <p:sp>
        <p:nvSpPr>
          <p:cNvPr id="24618" name="Oval 54"/>
          <p:cNvSpPr>
            <a:spLocks noChangeArrowheads="1"/>
          </p:cNvSpPr>
          <p:nvPr/>
        </p:nvSpPr>
        <p:spPr bwMode="auto">
          <a:xfrm>
            <a:off x="2584450" y="5811838"/>
            <a:ext cx="92075" cy="109537"/>
          </a:xfrm>
          <a:prstGeom prst="ellipse">
            <a:avLst/>
          </a:prstGeom>
          <a:solidFill>
            <a:srgbClr val="FFFFFF"/>
          </a:solidFill>
          <a:ln w="12700">
            <a:solidFill>
              <a:schemeClr val="tx1"/>
            </a:solidFill>
            <a:round/>
            <a:headEnd/>
            <a:tailEnd/>
          </a:ln>
        </p:spPr>
        <p:txBody>
          <a:bodyPr wrap="none" anchor="ctr"/>
          <a:lstStyle/>
          <a:p>
            <a:endParaRPr lang="it-IT"/>
          </a:p>
        </p:txBody>
      </p:sp>
      <p:sp>
        <p:nvSpPr>
          <p:cNvPr id="24619" name="Oval 55"/>
          <p:cNvSpPr>
            <a:spLocks noChangeArrowheads="1"/>
          </p:cNvSpPr>
          <p:nvPr/>
        </p:nvSpPr>
        <p:spPr bwMode="auto">
          <a:xfrm>
            <a:off x="2773363" y="2892425"/>
            <a:ext cx="90487" cy="109538"/>
          </a:xfrm>
          <a:prstGeom prst="ellipse">
            <a:avLst/>
          </a:prstGeom>
          <a:solidFill>
            <a:srgbClr val="FFFFFF"/>
          </a:solidFill>
          <a:ln w="12700">
            <a:solidFill>
              <a:schemeClr val="tx2"/>
            </a:solidFill>
            <a:round/>
            <a:headEnd/>
            <a:tailEnd/>
          </a:ln>
        </p:spPr>
        <p:txBody>
          <a:bodyPr wrap="none" anchor="ctr"/>
          <a:lstStyle/>
          <a:p>
            <a:endParaRPr lang="it-IT"/>
          </a:p>
        </p:txBody>
      </p:sp>
      <p:sp>
        <p:nvSpPr>
          <p:cNvPr id="24620" name="Oval 56"/>
          <p:cNvSpPr>
            <a:spLocks noChangeArrowheads="1"/>
          </p:cNvSpPr>
          <p:nvPr/>
        </p:nvSpPr>
        <p:spPr bwMode="auto">
          <a:xfrm>
            <a:off x="2990850" y="3394075"/>
            <a:ext cx="90488" cy="111125"/>
          </a:xfrm>
          <a:prstGeom prst="ellipse">
            <a:avLst/>
          </a:prstGeom>
          <a:solidFill>
            <a:srgbClr val="FFFFFF"/>
          </a:solidFill>
          <a:ln w="12700">
            <a:solidFill>
              <a:schemeClr val="tx2"/>
            </a:solidFill>
            <a:round/>
            <a:headEnd/>
            <a:tailEnd/>
          </a:ln>
        </p:spPr>
        <p:txBody>
          <a:bodyPr wrap="none" anchor="ctr"/>
          <a:lstStyle/>
          <a:p>
            <a:endParaRPr lang="it-IT"/>
          </a:p>
        </p:txBody>
      </p:sp>
      <p:sp>
        <p:nvSpPr>
          <p:cNvPr id="24621" name="Oval 57"/>
          <p:cNvSpPr>
            <a:spLocks noChangeArrowheads="1"/>
          </p:cNvSpPr>
          <p:nvPr/>
        </p:nvSpPr>
        <p:spPr bwMode="auto">
          <a:xfrm>
            <a:off x="3203575" y="4010025"/>
            <a:ext cx="90488" cy="109538"/>
          </a:xfrm>
          <a:prstGeom prst="ellipse">
            <a:avLst/>
          </a:prstGeom>
          <a:solidFill>
            <a:srgbClr val="FFFFFF"/>
          </a:solidFill>
          <a:ln w="12700">
            <a:solidFill>
              <a:schemeClr val="tx2"/>
            </a:solidFill>
            <a:round/>
            <a:headEnd/>
            <a:tailEnd/>
          </a:ln>
        </p:spPr>
        <p:txBody>
          <a:bodyPr wrap="none" anchor="ctr"/>
          <a:lstStyle/>
          <a:p>
            <a:endParaRPr lang="it-IT"/>
          </a:p>
        </p:txBody>
      </p:sp>
      <p:sp>
        <p:nvSpPr>
          <p:cNvPr id="24622" name="Oval 58"/>
          <p:cNvSpPr>
            <a:spLocks noChangeArrowheads="1"/>
          </p:cNvSpPr>
          <p:nvPr/>
        </p:nvSpPr>
        <p:spPr bwMode="auto">
          <a:xfrm>
            <a:off x="3406775" y="4325938"/>
            <a:ext cx="90488" cy="109537"/>
          </a:xfrm>
          <a:prstGeom prst="ellipse">
            <a:avLst/>
          </a:prstGeom>
          <a:solidFill>
            <a:srgbClr val="FFFFFF"/>
          </a:solidFill>
          <a:ln w="12700">
            <a:solidFill>
              <a:schemeClr val="tx2"/>
            </a:solidFill>
            <a:round/>
            <a:headEnd/>
            <a:tailEnd/>
          </a:ln>
        </p:spPr>
        <p:txBody>
          <a:bodyPr wrap="none" anchor="ctr"/>
          <a:lstStyle/>
          <a:p>
            <a:endParaRPr lang="it-IT"/>
          </a:p>
        </p:txBody>
      </p:sp>
      <p:sp>
        <p:nvSpPr>
          <p:cNvPr id="24623" name="Oval 59"/>
          <p:cNvSpPr>
            <a:spLocks noChangeArrowheads="1"/>
          </p:cNvSpPr>
          <p:nvPr/>
        </p:nvSpPr>
        <p:spPr bwMode="auto">
          <a:xfrm>
            <a:off x="3822700" y="4775200"/>
            <a:ext cx="90488" cy="111125"/>
          </a:xfrm>
          <a:prstGeom prst="ellipse">
            <a:avLst/>
          </a:prstGeom>
          <a:solidFill>
            <a:srgbClr val="FFFFFF"/>
          </a:solidFill>
          <a:ln w="12700">
            <a:solidFill>
              <a:schemeClr val="tx2"/>
            </a:solidFill>
            <a:round/>
            <a:headEnd/>
            <a:tailEnd/>
          </a:ln>
        </p:spPr>
        <p:txBody>
          <a:bodyPr wrap="none" anchor="ctr"/>
          <a:lstStyle/>
          <a:p>
            <a:endParaRPr lang="it-IT"/>
          </a:p>
        </p:txBody>
      </p:sp>
      <p:sp>
        <p:nvSpPr>
          <p:cNvPr id="24624" name="Oval 60"/>
          <p:cNvSpPr>
            <a:spLocks noChangeArrowheads="1"/>
          </p:cNvSpPr>
          <p:nvPr/>
        </p:nvSpPr>
        <p:spPr bwMode="auto">
          <a:xfrm>
            <a:off x="4259263" y="5391150"/>
            <a:ext cx="90487" cy="109538"/>
          </a:xfrm>
          <a:prstGeom prst="ellipse">
            <a:avLst/>
          </a:prstGeom>
          <a:solidFill>
            <a:srgbClr val="FFFFFF"/>
          </a:solidFill>
          <a:ln w="12700">
            <a:solidFill>
              <a:schemeClr val="tx2"/>
            </a:solidFill>
            <a:round/>
            <a:headEnd/>
            <a:tailEnd/>
          </a:ln>
        </p:spPr>
        <p:txBody>
          <a:bodyPr wrap="none" anchor="ctr"/>
          <a:lstStyle/>
          <a:p>
            <a:endParaRPr lang="it-IT"/>
          </a:p>
        </p:txBody>
      </p:sp>
      <p:sp>
        <p:nvSpPr>
          <p:cNvPr id="24625" name="Oval 61"/>
          <p:cNvSpPr>
            <a:spLocks noChangeArrowheads="1"/>
          </p:cNvSpPr>
          <p:nvPr/>
        </p:nvSpPr>
        <p:spPr bwMode="auto">
          <a:xfrm>
            <a:off x="4670425" y="5449888"/>
            <a:ext cx="92075" cy="109537"/>
          </a:xfrm>
          <a:prstGeom prst="ellipse">
            <a:avLst/>
          </a:prstGeom>
          <a:solidFill>
            <a:srgbClr val="FFFFFF"/>
          </a:solidFill>
          <a:ln w="12700">
            <a:solidFill>
              <a:schemeClr val="tx2"/>
            </a:solidFill>
            <a:round/>
            <a:headEnd/>
            <a:tailEnd/>
          </a:ln>
        </p:spPr>
        <p:txBody>
          <a:bodyPr wrap="none" anchor="ctr"/>
          <a:lstStyle/>
          <a:p>
            <a:endParaRPr lang="it-IT"/>
          </a:p>
        </p:txBody>
      </p:sp>
      <p:sp>
        <p:nvSpPr>
          <p:cNvPr id="24626" name="Freeform 62"/>
          <p:cNvSpPr>
            <a:spLocks/>
          </p:cNvSpPr>
          <p:nvPr/>
        </p:nvSpPr>
        <p:spPr bwMode="auto">
          <a:xfrm>
            <a:off x="2667000" y="2971800"/>
            <a:ext cx="2097088" cy="2927350"/>
          </a:xfrm>
          <a:custGeom>
            <a:avLst/>
            <a:gdLst>
              <a:gd name="T0" fmla="*/ 0 w 1321"/>
              <a:gd name="T1" fmla="*/ 1843 h 1844"/>
              <a:gd name="T2" fmla="*/ 119 w 1321"/>
              <a:gd name="T3" fmla="*/ 0 h 1844"/>
              <a:gd name="T4" fmla="*/ 259 w 1321"/>
              <a:gd name="T5" fmla="*/ 321 h 1844"/>
              <a:gd name="T6" fmla="*/ 386 w 1321"/>
              <a:gd name="T7" fmla="*/ 705 h 1844"/>
              <a:gd name="T8" fmla="*/ 521 w 1321"/>
              <a:gd name="T9" fmla="*/ 907 h 1844"/>
              <a:gd name="T10" fmla="*/ 776 w 1321"/>
              <a:gd name="T11" fmla="*/ 1191 h 1844"/>
              <a:gd name="T12" fmla="*/ 1058 w 1321"/>
              <a:gd name="T13" fmla="*/ 1574 h 1844"/>
              <a:gd name="T14" fmla="*/ 1320 w 1321"/>
              <a:gd name="T15" fmla="*/ 1615 h 1844"/>
              <a:gd name="T16" fmla="*/ 0 60000 65536"/>
              <a:gd name="T17" fmla="*/ 0 60000 65536"/>
              <a:gd name="T18" fmla="*/ 0 60000 65536"/>
              <a:gd name="T19" fmla="*/ 0 60000 65536"/>
              <a:gd name="T20" fmla="*/ 0 60000 65536"/>
              <a:gd name="T21" fmla="*/ 0 60000 65536"/>
              <a:gd name="T22" fmla="*/ 0 60000 65536"/>
              <a:gd name="T23" fmla="*/ 0 60000 65536"/>
              <a:gd name="T24" fmla="*/ 0 w 1321"/>
              <a:gd name="T25" fmla="*/ 0 h 1844"/>
              <a:gd name="T26" fmla="*/ 1321 w 1321"/>
              <a:gd name="T27" fmla="*/ 1844 h 18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21" h="1844">
                <a:moveTo>
                  <a:pt x="0" y="1843"/>
                </a:moveTo>
                <a:lnTo>
                  <a:pt x="119" y="0"/>
                </a:lnTo>
                <a:lnTo>
                  <a:pt x="259" y="321"/>
                </a:lnTo>
                <a:lnTo>
                  <a:pt x="386" y="705"/>
                </a:lnTo>
                <a:lnTo>
                  <a:pt x="521" y="907"/>
                </a:lnTo>
                <a:lnTo>
                  <a:pt x="776" y="1191"/>
                </a:lnTo>
                <a:lnTo>
                  <a:pt x="1058" y="1574"/>
                </a:lnTo>
                <a:lnTo>
                  <a:pt x="1320" y="1615"/>
                </a:lnTo>
              </a:path>
            </a:pathLst>
          </a:custGeom>
          <a:noFill/>
          <a:ln w="50800" cap="rnd">
            <a:solidFill>
              <a:srgbClr val="FF0000"/>
            </a:solidFill>
            <a:round/>
            <a:headEnd/>
            <a:tailEnd/>
          </a:ln>
        </p:spPr>
        <p:txBody>
          <a:bodyPr/>
          <a:lstStyle/>
          <a:p>
            <a:endParaRPr lang="it-IT"/>
          </a:p>
        </p:txBody>
      </p:sp>
      <p:sp>
        <p:nvSpPr>
          <p:cNvPr id="24627" name="Line 63"/>
          <p:cNvSpPr>
            <a:spLocks noChangeShapeType="1"/>
          </p:cNvSpPr>
          <p:nvPr/>
        </p:nvSpPr>
        <p:spPr bwMode="auto">
          <a:xfrm flipV="1">
            <a:off x="3457575" y="4354513"/>
            <a:ext cx="0" cy="268287"/>
          </a:xfrm>
          <a:prstGeom prst="line">
            <a:avLst/>
          </a:prstGeom>
          <a:noFill/>
          <a:ln w="12700">
            <a:solidFill>
              <a:schemeClr val="tx2"/>
            </a:solidFill>
            <a:round/>
            <a:headEnd/>
            <a:tailEnd/>
          </a:ln>
        </p:spPr>
        <p:txBody>
          <a:bodyPr wrap="none" anchor="ctr"/>
          <a:lstStyle/>
          <a:p>
            <a:endParaRPr lang="it-IT"/>
          </a:p>
        </p:txBody>
      </p:sp>
      <p:sp>
        <p:nvSpPr>
          <p:cNvPr id="24628" name="Line 64"/>
          <p:cNvSpPr>
            <a:spLocks noChangeShapeType="1"/>
          </p:cNvSpPr>
          <p:nvPr/>
        </p:nvSpPr>
        <p:spPr bwMode="auto">
          <a:xfrm>
            <a:off x="3411538" y="4610100"/>
            <a:ext cx="125412" cy="0"/>
          </a:xfrm>
          <a:prstGeom prst="line">
            <a:avLst/>
          </a:prstGeom>
          <a:noFill/>
          <a:ln w="12700">
            <a:solidFill>
              <a:schemeClr val="tx2"/>
            </a:solidFill>
            <a:round/>
            <a:headEnd/>
            <a:tailEnd/>
          </a:ln>
        </p:spPr>
        <p:txBody>
          <a:bodyPr wrap="none" anchor="ctr"/>
          <a:lstStyle/>
          <a:p>
            <a:endParaRPr lang="it-IT"/>
          </a:p>
        </p:txBody>
      </p:sp>
      <p:sp>
        <p:nvSpPr>
          <p:cNvPr id="24629" name="Line 65"/>
          <p:cNvSpPr>
            <a:spLocks noChangeShapeType="1"/>
          </p:cNvSpPr>
          <p:nvPr/>
        </p:nvSpPr>
        <p:spPr bwMode="auto">
          <a:xfrm flipV="1">
            <a:off x="3871913" y="4830763"/>
            <a:ext cx="0" cy="200025"/>
          </a:xfrm>
          <a:prstGeom prst="line">
            <a:avLst/>
          </a:prstGeom>
          <a:noFill/>
          <a:ln w="12700">
            <a:solidFill>
              <a:schemeClr val="tx2"/>
            </a:solidFill>
            <a:round/>
            <a:headEnd/>
            <a:tailEnd/>
          </a:ln>
        </p:spPr>
        <p:txBody>
          <a:bodyPr wrap="none" anchor="ctr"/>
          <a:lstStyle/>
          <a:p>
            <a:endParaRPr lang="it-IT"/>
          </a:p>
        </p:txBody>
      </p:sp>
      <p:sp>
        <p:nvSpPr>
          <p:cNvPr id="24630" name="Line 66"/>
          <p:cNvSpPr>
            <a:spLocks noChangeShapeType="1"/>
          </p:cNvSpPr>
          <p:nvPr/>
        </p:nvSpPr>
        <p:spPr bwMode="auto">
          <a:xfrm>
            <a:off x="3816350" y="5019675"/>
            <a:ext cx="122238" cy="0"/>
          </a:xfrm>
          <a:prstGeom prst="line">
            <a:avLst/>
          </a:prstGeom>
          <a:noFill/>
          <a:ln w="12700">
            <a:solidFill>
              <a:schemeClr val="tx2"/>
            </a:solidFill>
            <a:round/>
            <a:headEnd/>
            <a:tailEnd/>
          </a:ln>
        </p:spPr>
        <p:txBody>
          <a:bodyPr wrap="none" anchor="ctr"/>
          <a:lstStyle/>
          <a:p>
            <a:endParaRPr lang="it-IT"/>
          </a:p>
        </p:txBody>
      </p:sp>
      <p:sp>
        <p:nvSpPr>
          <p:cNvPr id="24631" name="Line 67"/>
          <p:cNvSpPr>
            <a:spLocks noChangeShapeType="1"/>
          </p:cNvSpPr>
          <p:nvPr/>
        </p:nvSpPr>
        <p:spPr bwMode="auto">
          <a:xfrm flipV="1">
            <a:off x="3249613" y="4044950"/>
            <a:ext cx="0" cy="296863"/>
          </a:xfrm>
          <a:prstGeom prst="line">
            <a:avLst/>
          </a:prstGeom>
          <a:noFill/>
          <a:ln w="12700">
            <a:solidFill>
              <a:schemeClr val="tx2"/>
            </a:solidFill>
            <a:round/>
            <a:headEnd/>
            <a:tailEnd/>
          </a:ln>
        </p:spPr>
        <p:txBody>
          <a:bodyPr wrap="none" anchor="ctr"/>
          <a:lstStyle/>
          <a:p>
            <a:endParaRPr lang="it-IT"/>
          </a:p>
        </p:txBody>
      </p:sp>
      <p:sp>
        <p:nvSpPr>
          <p:cNvPr id="24632" name="Line 68"/>
          <p:cNvSpPr>
            <a:spLocks noChangeShapeType="1"/>
          </p:cNvSpPr>
          <p:nvPr/>
        </p:nvSpPr>
        <p:spPr bwMode="auto">
          <a:xfrm>
            <a:off x="3194050" y="4329113"/>
            <a:ext cx="123825" cy="0"/>
          </a:xfrm>
          <a:prstGeom prst="line">
            <a:avLst/>
          </a:prstGeom>
          <a:noFill/>
          <a:ln w="12700">
            <a:solidFill>
              <a:schemeClr val="tx2"/>
            </a:solidFill>
            <a:round/>
            <a:headEnd/>
            <a:tailEnd/>
          </a:ln>
        </p:spPr>
        <p:txBody>
          <a:bodyPr wrap="none" anchor="ctr"/>
          <a:lstStyle/>
          <a:p>
            <a:endParaRPr lang="it-IT"/>
          </a:p>
        </p:txBody>
      </p:sp>
      <p:sp>
        <p:nvSpPr>
          <p:cNvPr id="24633" name="Line 69"/>
          <p:cNvSpPr>
            <a:spLocks noChangeShapeType="1"/>
          </p:cNvSpPr>
          <p:nvPr/>
        </p:nvSpPr>
        <p:spPr bwMode="auto">
          <a:xfrm flipV="1">
            <a:off x="3040063" y="3440113"/>
            <a:ext cx="0" cy="377825"/>
          </a:xfrm>
          <a:prstGeom prst="line">
            <a:avLst/>
          </a:prstGeom>
          <a:noFill/>
          <a:ln w="12700">
            <a:solidFill>
              <a:schemeClr val="tx2"/>
            </a:solidFill>
            <a:round/>
            <a:headEnd/>
            <a:tailEnd/>
          </a:ln>
        </p:spPr>
        <p:txBody>
          <a:bodyPr wrap="none" anchor="ctr"/>
          <a:lstStyle/>
          <a:p>
            <a:endParaRPr lang="it-IT"/>
          </a:p>
        </p:txBody>
      </p:sp>
      <p:sp>
        <p:nvSpPr>
          <p:cNvPr id="24634" name="Line 70"/>
          <p:cNvSpPr>
            <a:spLocks noChangeShapeType="1"/>
          </p:cNvSpPr>
          <p:nvPr/>
        </p:nvSpPr>
        <p:spPr bwMode="auto">
          <a:xfrm>
            <a:off x="2982913" y="3806825"/>
            <a:ext cx="123825" cy="0"/>
          </a:xfrm>
          <a:prstGeom prst="line">
            <a:avLst/>
          </a:prstGeom>
          <a:noFill/>
          <a:ln w="12700">
            <a:solidFill>
              <a:schemeClr val="tx2"/>
            </a:solidFill>
            <a:round/>
            <a:headEnd/>
            <a:tailEnd/>
          </a:ln>
        </p:spPr>
        <p:txBody>
          <a:bodyPr wrap="none" anchor="ctr"/>
          <a:lstStyle/>
          <a:p>
            <a:endParaRPr lang="it-IT"/>
          </a:p>
        </p:txBody>
      </p:sp>
      <p:sp>
        <p:nvSpPr>
          <p:cNvPr id="24635" name="Line 71"/>
          <p:cNvSpPr>
            <a:spLocks noChangeShapeType="1"/>
          </p:cNvSpPr>
          <p:nvPr/>
        </p:nvSpPr>
        <p:spPr bwMode="auto">
          <a:xfrm flipV="1">
            <a:off x="2816225" y="2887663"/>
            <a:ext cx="0" cy="533400"/>
          </a:xfrm>
          <a:prstGeom prst="line">
            <a:avLst/>
          </a:prstGeom>
          <a:noFill/>
          <a:ln w="12700">
            <a:solidFill>
              <a:schemeClr val="tx2"/>
            </a:solidFill>
            <a:round/>
            <a:headEnd/>
            <a:tailEnd/>
          </a:ln>
        </p:spPr>
        <p:txBody>
          <a:bodyPr wrap="none" anchor="ctr"/>
          <a:lstStyle/>
          <a:p>
            <a:endParaRPr lang="it-IT"/>
          </a:p>
        </p:txBody>
      </p:sp>
      <p:sp>
        <p:nvSpPr>
          <p:cNvPr id="24636" name="Line 72"/>
          <p:cNvSpPr>
            <a:spLocks noChangeShapeType="1"/>
          </p:cNvSpPr>
          <p:nvPr/>
        </p:nvSpPr>
        <p:spPr bwMode="auto">
          <a:xfrm>
            <a:off x="2759075" y="3409950"/>
            <a:ext cx="123825" cy="0"/>
          </a:xfrm>
          <a:prstGeom prst="line">
            <a:avLst/>
          </a:prstGeom>
          <a:noFill/>
          <a:ln w="12700">
            <a:solidFill>
              <a:schemeClr val="tx2"/>
            </a:solidFill>
            <a:round/>
            <a:headEnd/>
            <a:tailEnd/>
          </a:ln>
        </p:spPr>
        <p:txBody>
          <a:bodyPr wrap="none" anchor="ctr"/>
          <a:lstStyle/>
          <a:p>
            <a:endParaRPr lang="it-IT"/>
          </a:p>
        </p:txBody>
      </p:sp>
      <p:sp>
        <p:nvSpPr>
          <p:cNvPr id="24637" name="Rectangle 73"/>
          <p:cNvSpPr>
            <a:spLocks noChangeArrowheads="1"/>
          </p:cNvSpPr>
          <p:nvPr/>
        </p:nvSpPr>
        <p:spPr bwMode="auto">
          <a:xfrm>
            <a:off x="4852988" y="4092575"/>
            <a:ext cx="2835275" cy="36830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2100" b="1">
                <a:solidFill>
                  <a:schemeClr val="hlink"/>
                </a:solidFill>
                <a:latin typeface="Square721 BT" pitchFamily="34" charset="0"/>
              </a:rPr>
              <a:t>L-dopa + entacapone</a:t>
            </a:r>
          </a:p>
        </p:txBody>
      </p:sp>
      <p:sp>
        <p:nvSpPr>
          <p:cNvPr id="24638" name="Rectangle 74"/>
          <p:cNvSpPr>
            <a:spLocks noChangeArrowheads="1"/>
          </p:cNvSpPr>
          <p:nvPr/>
        </p:nvSpPr>
        <p:spPr bwMode="auto">
          <a:xfrm rot="-5400000">
            <a:off x="-180181" y="3713957"/>
            <a:ext cx="3005137" cy="285750"/>
          </a:xfrm>
          <a:prstGeom prst="rect">
            <a:avLst/>
          </a:prstGeom>
          <a:noFill/>
          <a:ln w="12700">
            <a:noFill/>
            <a:miter lim="800000"/>
            <a:headEnd/>
            <a:tailEnd/>
          </a:ln>
        </p:spPr>
        <p:txBody>
          <a:bodyPr wrap="none" lIns="79375" tIns="39688" rIns="79375" bIns="39688">
            <a:spAutoFit/>
          </a:bodyPr>
          <a:lstStyle/>
          <a:p>
            <a:pPr defTabSz="655638" eaLnBrk="0" hangingPunct="0">
              <a:lnSpc>
                <a:spcPct val="90000"/>
              </a:lnSpc>
            </a:pPr>
            <a:r>
              <a:rPr lang="de-DE" altLang="it-IT" sz="1500" b="1">
                <a:solidFill>
                  <a:srgbClr val="CC3300"/>
                </a:solidFill>
                <a:latin typeface="Square721 BT" pitchFamily="34" charset="0"/>
              </a:rPr>
              <a:t>L-dopa -concentratione (ng/ml)</a:t>
            </a:r>
          </a:p>
        </p:txBody>
      </p:sp>
      <p:sp>
        <p:nvSpPr>
          <p:cNvPr id="24639" name="Rectangle 75"/>
          <p:cNvSpPr>
            <a:spLocks noGrp="1" noChangeArrowheads="1"/>
          </p:cNvSpPr>
          <p:nvPr>
            <p:ph type="title"/>
          </p:nvPr>
        </p:nvSpPr>
        <p:spPr>
          <a:xfrm>
            <a:off x="684213" y="304800"/>
            <a:ext cx="8154987" cy="1066800"/>
          </a:xfrm>
        </p:spPr>
        <p:txBody>
          <a:bodyPr/>
          <a:lstStyle/>
          <a:p>
            <a:pPr algn="ctr" eaLnBrk="1" hangingPunct="1">
              <a:tabLst>
                <a:tab pos="4041775" algn="l"/>
              </a:tabLst>
            </a:pPr>
            <a:r>
              <a:rPr lang="de-DE" altLang="it-IT" sz="4000" smtClean="0">
                <a:solidFill>
                  <a:srgbClr val="FF9900"/>
                </a:solidFill>
                <a:effectLst/>
              </a:rPr>
              <a:t>Effetto dell‘entacapone sull‘emivita della  levodopa</a:t>
            </a:r>
            <a:endParaRPr lang="it-IT" altLang="it-IT" sz="4000" smtClean="0">
              <a:solidFill>
                <a:srgbClr val="FF9900"/>
              </a:solidFill>
              <a:effectLst/>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it-IT" sz="4000" b="1" smtClean="0">
                <a:solidFill>
                  <a:srgbClr val="FF9900"/>
                </a:solidFill>
                <a:effectLst/>
              </a:rPr>
              <a:t>INIBITORI delle COMT</a:t>
            </a:r>
          </a:p>
        </p:txBody>
      </p:sp>
      <p:sp>
        <p:nvSpPr>
          <p:cNvPr id="32771" name="Rectangle 3"/>
          <p:cNvSpPr>
            <a:spLocks noGrp="1" noChangeArrowheads="1"/>
          </p:cNvSpPr>
          <p:nvPr>
            <p:ph type="body" idx="1"/>
          </p:nvPr>
        </p:nvSpPr>
        <p:spPr>
          <a:xfrm>
            <a:off x="457200" y="1989138"/>
            <a:ext cx="8229600" cy="4030662"/>
          </a:xfrm>
        </p:spPr>
        <p:txBody>
          <a:bodyPr/>
          <a:lstStyle/>
          <a:p>
            <a:pPr eaLnBrk="1" hangingPunct="1">
              <a:lnSpc>
                <a:spcPct val="80000"/>
              </a:lnSpc>
              <a:defRPr/>
            </a:pPr>
            <a:r>
              <a:rPr lang="it-IT" sz="2400" b="1" smtClean="0"/>
              <a:t>L’impiego degli inibitori delle COMT si dimostra quindi particolarmente utile nei pazienti che presentano una risposta fluttuante alla L-Dopa, attraverso un miglioramento della cinetica plasmatica della L-Dopa</a:t>
            </a:r>
          </a:p>
          <a:p>
            <a:pPr eaLnBrk="1" hangingPunct="1">
              <a:lnSpc>
                <a:spcPct val="80000"/>
              </a:lnSpc>
              <a:buFontTx/>
              <a:buNone/>
              <a:defRPr/>
            </a:pPr>
            <a:endParaRPr lang="it-IT" sz="2400" b="1" smtClean="0"/>
          </a:p>
          <a:p>
            <a:pPr eaLnBrk="1" hangingPunct="1">
              <a:lnSpc>
                <a:spcPct val="80000"/>
              </a:lnSpc>
              <a:defRPr/>
            </a:pPr>
            <a:r>
              <a:rPr lang="it-IT" sz="2400" b="1" smtClean="0"/>
              <a:t>E’ anche ipotizzabile un loro utilizzo per prevenire le fluttuazioni conseguenti alla terapia cronica con L-Dopa, in virtù della loro capacità di mantenere più stabile il profilo plasmatico della L-Dopa rispetto alla terapia convenzionale di tipo  pulsatile</a:t>
            </a:r>
          </a:p>
          <a:p>
            <a:pPr eaLnBrk="1" hangingPunct="1">
              <a:lnSpc>
                <a:spcPct val="80000"/>
              </a:lnSpc>
              <a:buFontTx/>
              <a:buNone/>
              <a:defRPr/>
            </a:pPr>
            <a:endParaRPr lang="it-IT"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92100"/>
            <a:ext cx="8229600" cy="904875"/>
          </a:xfrm>
        </p:spPr>
        <p:txBody>
          <a:bodyPr/>
          <a:lstStyle/>
          <a:p>
            <a:pPr algn="ctr" eaLnBrk="1" hangingPunct="1"/>
            <a:r>
              <a:rPr lang="en-US" altLang="it-IT" b="1" smtClean="0">
                <a:solidFill>
                  <a:srgbClr val="FF9900"/>
                </a:solidFill>
                <a:effectLst/>
              </a:rPr>
              <a:t>Levodopa</a:t>
            </a:r>
            <a:endParaRPr lang="it-IT" b="1" smtClean="0">
              <a:solidFill>
                <a:srgbClr val="FF9900"/>
              </a:solidFill>
              <a:effectLst/>
            </a:endParaRPr>
          </a:p>
        </p:txBody>
      </p:sp>
      <p:sp>
        <p:nvSpPr>
          <p:cNvPr id="26627" name="Rectangle 3"/>
          <p:cNvSpPr>
            <a:spLocks noGrp="1" noChangeArrowheads="1"/>
          </p:cNvSpPr>
          <p:nvPr>
            <p:ph type="body" idx="1"/>
          </p:nvPr>
        </p:nvSpPr>
        <p:spPr>
          <a:xfrm>
            <a:off x="539750" y="1989138"/>
            <a:ext cx="8001000" cy="4338637"/>
          </a:xfrm>
        </p:spPr>
        <p:txBody>
          <a:bodyPr/>
          <a:lstStyle/>
          <a:p>
            <a:pPr eaLnBrk="1" hangingPunct="1">
              <a:lnSpc>
                <a:spcPct val="90000"/>
              </a:lnSpc>
            </a:pPr>
            <a:r>
              <a:rPr lang="en-US" altLang="it-IT" sz="2600" smtClean="0">
                <a:effectLst/>
              </a:rPr>
              <a:t>Dalla fine degli anni ’60 </a:t>
            </a:r>
            <a:r>
              <a:rPr lang="en-US" altLang="it-IT" sz="2600" smtClean="0">
                <a:solidFill>
                  <a:schemeClr val="accent2"/>
                </a:solidFill>
                <a:effectLst/>
              </a:rPr>
              <a:t>[Cotzias GC, N Engl J Med 1967; 276: 374-379]</a:t>
            </a:r>
            <a:r>
              <a:rPr lang="en-US" altLang="it-IT" sz="2600" smtClean="0">
                <a:effectLst/>
              </a:rPr>
              <a:t>, è ancora il farmaco piu’ utilizzato ed efficace  nella terapia della malattia di Parkinson</a:t>
            </a:r>
          </a:p>
          <a:p>
            <a:pPr eaLnBrk="1" hangingPunct="1">
              <a:lnSpc>
                <a:spcPct val="90000"/>
              </a:lnSpc>
            </a:pPr>
            <a:r>
              <a:rPr lang="en-US" altLang="it-IT" sz="2600" smtClean="0">
                <a:effectLst/>
              </a:rPr>
              <a:t>E’ un aminoacido neutro; richiede un sistema di  trasporto attivo attraverso l’intestino e per superare la barriera emato-encefalica</a:t>
            </a:r>
          </a:p>
          <a:p>
            <a:pPr eaLnBrk="1" hangingPunct="1">
              <a:lnSpc>
                <a:spcPct val="90000"/>
              </a:lnSpc>
            </a:pPr>
            <a:r>
              <a:rPr lang="en-US" altLang="it-IT" sz="2600" smtClean="0">
                <a:effectLst/>
              </a:rPr>
              <a:t>Subisce  una rapida decarbossilazione in periferia responsabile anche di effetti collaterali sistemici se non si utilizzano inibitori delle dopa-decarbossilasi (benserazide, carbidopa)</a:t>
            </a:r>
          </a:p>
          <a:p>
            <a:pPr eaLnBrk="1" hangingPunct="1">
              <a:lnSpc>
                <a:spcPct val="90000"/>
              </a:lnSpc>
            </a:pPr>
            <a:endParaRPr lang="it-IT" sz="2600" smtClean="0">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en-US" altLang="it-IT" sz="4000" b="1" smtClean="0">
                <a:solidFill>
                  <a:srgbClr val="FF9900"/>
                </a:solidFill>
                <a:effectLst/>
              </a:rPr>
              <a:t>Metabolismo di L-Dopa e Dopamina</a:t>
            </a:r>
            <a:endParaRPr lang="it-IT" sz="4000" b="1" smtClean="0">
              <a:solidFill>
                <a:srgbClr val="FF9900"/>
              </a:solidFill>
              <a:effectLst/>
            </a:endParaRPr>
          </a:p>
        </p:txBody>
      </p:sp>
      <p:pic>
        <p:nvPicPr>
          <p:cNvPr id="27651" name="Picture 4"/>
          <p:cNvPicPr>
            <a:picLocks noChangeAspect="1" noChangeArrowheads="1"/>
          </p:cNvPicPr>
          <p:nvPr>
            <p:ph idx="1"/>
          </p:nvPr>
        </p:nvPicPr>
        <p:blipFill>
          <a:blip r:embed="rId2"/>
          <a:srcRect/>
          <a:stretch>
            <a:fillRect/>
          </a:stretch>
        </p:blipFill>
        <p:spPr>
          <a:xfrm>
            <a:off x="539750" y="2190750"/>
            <a:ext cx="8001000" cy="3617913"/>
          </a:xfr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 name="Group 2"/>
          <p:cNvGrpSpPr>
            <a:grpSpLocks/>
          </p:cNvGrpSpPr>
          <p:nvPr/>
        </p:nvGrpSpPr>
        <p:grpSpPr bwMode="auto">
          <a:xfrm>
            <a:off x="211138" y="203200"/>
            <a:ext cx="8920162" cy="6654800"/>
            <a:chOff x="108" y="128"/>
            <a:chExt cx="6321" cy="4192"/>
          </a:xfrm>
        </p:grpSpPr>
        <p:graphicFrame>
          <p:nvGraphicFramePr>
            <p:cNvPr id="1026" name="Object 3">
              <a:hlinkClick r:id="" action="ppaction://ole?verb=0"/>
            </p:cNvPr>
            <p:cNvGraphicFramePr>
              <a:graphicFrameLocks/>
            </p:cNvGraphicFramePr>
            <p:nvPr/>
          </p:nvGraphicFramePr>
          <p:xfrm>
            <a:off x="512" y="1128"/>
            <a:ext cx="5199" cy="3192"/>
          </p:xfrm>
          <a:graphic>
            <a:graphicData uri="http://schemas.openxmlformats.org/presentationml/2006/ole">
              <p:oleObj spid="_x0000_s1026" name="Grafico" r:id="rId4" imgW="6857963" imgH="4572148" progId="MSGraph.Chart.8">
                <p:embed followColorScheme="full"/>
              </p:oleObj>
            </a:graphicData>
          </a:graphic>
        </p:graphicFrame>
        <p:sp>
          <p:nvSpPr>
            <p:cNvPr id="1030" name="Rectangle 4"/>
            <p:cNvSpPr>
              <a:spLocks noChangeArrowheads="1"/>
            </p:cNvSpPr>
            <p:nvPr/>
          </p:nvSpPr>
          <p:spPr bwMode="auto">
            <a:xfrm rot="-5400000">
              <a:off x="-176" y="2425"/>
              <a:ext cx="1428" cy="331"/>
            </a:xfrm>
            <a:prstGeom prst="rect">
              <a:avLst/>
            </a:prstGeom>
            <a:noFill/>
            <a:ln w="12700">
              <a:noFill/>
              <a:miter lim="800000"/>
              <a:headEnd/>
              <a:tailEnd/>
            </a:ln>
          </p:spPr>
          <p:txBody>
            <a:bodyPr wrap="none" lIns="81955" tIns="43061" rIns="81955" bIns="43061">
              <a:spAutoFit/>
            </a:bodyPr>
            <a:lstStyle/>
            <a:p>
              <a:pPr defTabSz="835025" eaLnBrk="0" hangingPunct="0"/>
              <a:r>
                <a:rPr lang="it-IT" altLang="it-IT" sz="2500" b="1">
                  <a:solidFill>
                    <a:schemeClr val="accent2"/>
                  </a:solidFill>
                  <a:latin typeface="Square721 BT" pitchFamily="34" charset="0"/>
                </a:rPr>
                <a:t>% dei pazienti</a:t>
              </a:r>
            </a:p>
          </p:txBody>
        </p:sp>
        <p:sp>
          <p:nvSpPr>
            <p:cNvPr id="1031" name="Rectangle 5"/>
            <p:cNvSpPr>
              <a:spLocks noChangeArrowheads="1"/>
            </p:cNvSpPr>
            <p:nvPr/>
          </p:nvSpPr>
          <p:spPr bwMode="auto">
            <a:xfrm>
              <a:off x="5498" y="3978"/>
              <a:ext cx="117" cy="275"/>
            </a:xfrm>
            <a:prstGeom prst="rect">
              <a:avLst/>
            </a:prstGeom>
            <a:noFill/>
            <a:ln w="12700">
              <a:noFill/>
              <a:miter lim="800000"/>
              <a:headEnd/>
              <a:tailEnd/>
            </a:ln>
          </p:spPr>
          <p:txBody>
            <a:bodyPr wrap="none" lIns="81955" tIns="43061" rIns="81955" bIns="43061">
              <a:spAutoFit/>
            </a:bodyPr>
            <a:lstStyle/>
            <a:p>
              <a:pPr defTabSz="835025" eaLnBrk="0" hangingPunct="0"/>
              <a:endParaRPr lang="it-IT" altLang="it-IT" sz="2300" i="1">
                <a:latin typeface="Times New Roman" pitchFamily="18" charset="0"/>
              </a:endParaRPr>
            </a:p>
          </p:txBody>
        </p:sp>
        <p:sp>
          <p:nvSpPr>
            <p:cNvPr id="1032" name="Rectangle 6"/>
            <p:cNvSpPr>
              <a:spLocks noChangeArrowheads="1"/>
            </p:cNvSpPr>
            <p:nvPr/>
          </p:nvSpPr>
          <p:spPr bwMode="auto">
            <a:xfrm>
              <a:off x="1406" y="1390"/>
              <a:ext cx="231" cy="232"/>
            </a:xfrm>
            <a:prstGeom prst="rect">
              <a:avLst/>
            </a:prstGeom>
            <a:solidFill>
              <a:srgbClr val="FF0000"/>
            </a:solidFill>
            <a:ln w="12700">
              <a:solidFill>
                <a:schemeClr val="tx1"/>
              </a:solidFill>
              <a:miter lim="800000"/>
              <a:headEnd/>
              <a:tailEnd/>
            </a:ln>
          </p:spPr>
          <p:txBody>
            <a:bodyPr wrap="none" anchor="ctr"/>
            <a:lstStyle/>
            <a:p>
              <a:endParaRPr lang="it-IT"/>
            </a:p>
          </p:txBody>
        </p:sp>
        <p:sp>
          <p:nvSpPr>
            <p:cNvPr id="1033" name="Rectangle 7"/>
            <p:cNvSpPr>
              <a:spLocks noChangeArrowheads="1"/>
            </p:cNvSpPr>
            <p:nvPr/>
          </p:nvSpPr>
          <p:spPr bwMode="auto">
            <a:xfrm>
              <a:off x="1406" y="1725"/>
              <a:ext cx="231" cy="232"/>
            </a:xfrm>
            <a:prstGeom prst="rect">
              <a:avLst/>
            </a:prstGeom>
            <a:solidFill>
              <a:srgbClr val="0000FF"/>
            </a:solidFill>
            <a:ln w="12700">
              <a:solidFill>
                <a:schemeClr val="tx1"/>
              </a:solidFill>
              <a:miter lim="800000"/>
              <a:headEnd/>
              <a:tailEnd/>
            </a:ln>
          </p:spPr>
          <p:txBody>
            <a:bodyPr wrap="none" anchor="ctr"/>
            <a:lstStyle/>
            <a:p>
              <a:pPr algn="ctr" eaLnBrk="0" hangingPunct="0"/>
              <a:endParaRPr lang="en-US" altLang="it-IT">
                <a:solidFill>
                  <a:schemeClr val="hlink"/>
                </a:solidFill>
                <a:latin typeface="Arial" charset="0"/>
              </a:endParaRPr>
            </a:p>
          </p:txBody>
        </p:sp>
        <p:sp>
          <p:nvSpPr>
            <p:cNvPr id="1034" name="Rectangle 8"/>
            <p:cNvSpPr>
              <a:spLocks noChangeArrowheads="1"/>
            </p:cNvSpPr>
            <p:nvPr/>
          </p:nvSpPr>
          <p:spPr bwMode="auto">
            <a:xfrm>
              <a:off x="1728" y="1389"/>
              <a:ext cx="1660" cy="275"/>
            </a:xfrm>
            <a:prstGeom prst="rect">
              <a:avLst/>
            </a:prstGeom>
            <a:noFill/>
            <a:ln w="12700">
              <a:noFill/>
              <a:miter lim="800000"/>
              <a:headEnd/>
              <a:tailEnd/>
            </a:ln>
          </p:spPr>
          <p:txBody>
            <a:bodyPr wrap="none" lIns="86122" tIns="43061" rIns="86122" bIns="43061">
              <a:spAutoFit/>
            </a:bodyPr>
            <a:lstStyle/>
            <a:p>
              <a:pPr defTabSz="855663" eaLnBrk="0" hangingPunct="0"/>
              <a:r>
                <a:rPr lang="it-IT" altLang="it-IT" sz="2300" b="1">
                  <a:solidFill>
                    <a:srgbClr val="FF0000"/>
                  </a:solidFill>
                  <a:latin typeface="Arial" charset="0"/>
                </a:rPr>
                <a:t>NON-TRATTATI</a:t>
              </a:r>
            </a:p>
          </p:txBody>
        </p:sp>
        <p:sp>
          <p:nvSpPr>
            <p:cNvPr id="1035" name="Rectangle 9"/>
            <p:cNvSpPr>
              <a:spLocks noChangeArrowheads="1"/>
            </p:cNvSpPr>
            <p:nvPr/>
          </p:nvSpPr>
          <p:spPr bwMode="auto">
            <a:xfrm>
              <a:off x="1695" y="1700"/>
              <a:ext cx="1284" cy="275"/>
            </a:xfrm>
            <a:prstGeom prst="rect">
              <a:avLst/>
            </a:prstGeom>
            <a:noFill/>
            <a:ln w="12700">
              <a:noFill/>
              <a:miter lim="800000"/>
              <a:headEnd/>
              <a:tailEnd/>
            </a:ln>
          </p:spPr>
          <p:txBody>
            <a:bodyPr wrap="none" lIns="86122" tIns="43061" rIns="86122" bIns="43061">
              <a:spAutoFit/>
            </a:bodyPr>
            <a:lstStyle/>
            <a:p>
              <a:pPr defTabSz="855663" eaLnBrk="0" hangingPunct="0"/>
              <a:r>
                <a:rPr lang="it-IT" altLang="it-IT" sz="2300" b="1">
                  <a:solidFill>
                    <a:srgbClr val="0000FF"/>
                  </a:solidFill>
                  <a:latin typeface="Arial" charset="0"/>
                </a:rPr>
                <a:t>LEVODOPA</a:t>
              </a:r>
            </a:p>
          </p:txBody>
        </p:sp>
        <p:sp>
          <p:nvSpPr>
            <p:cNvPr id="1036" name="Rectangle 10"/>
            <p:cNvSpPr>
              <a:spLocks noChangeArrowheads="1"/>
            </p:cNvSpPr>
            <p:nvPr/>
          </p:nvSpPr>
          <p:spPr bwMode="auto">
            <a:xfrm>
              <a:off x="108" y="128"/>
              <a:ext cx="6321" cy="323"/>
            </a:xfrm>
            <a:prstGeom prst="rect">
              <a:avLst/>
            </a:prstGeom>
            <a:noFill/>
            <a:ln w="12700">
              <a:noFill/>
              <a:miter lim="800000"/>
              <a:headEnd/>
              <a:tailEnd/>
            </a:ln>
          </p:spPr>
          <p:txBody>
            <a:bodyPr lIns="81955" tIns="43061" rIns="81955" bIns="43061">
              <a:spAutoFit/>
            </a:bodyPr>
            <a:lstStyle/>
            <a:p>
              <a:pPr algn="ctr" defTabSz="835025" eaLnBrk="0" hangingPunct="0"/>
              <a:endParaRPr lang="it-IT" altLang="it-IT" sz="2800" b="1">
                <a:solidFill>
                  <a:srgbClr val="FFFF00"/>
                </a:solidFill>
                <a:latin typeface="Arial" charset="0"/>
              </a:endParaRPr>
            </a:p>
          </p:txBody>
        </p:sp>
      </p:grpSp>
      <p:sp>
        <p:nvSpPr>
          <p:cNvPr id="38923" name="Rectangle 11"/>
          <p:cNvSpPr>
            <a:spLocks noGrp="1" noChangeArrowheads="1"/>
          </p:cNvSpPr>
          <p:nvPr>
            <p:ph type="title"/>
          </p:nvPr>
        </p:nvSpPr>
        <p:spPr>
          <a:xfrm>
            <a:off x="0" y="549275"/>
            <a:ext cx="9144000" cy="990600"/>
          </a:xfrm>
        </p:spPr>
        <p:txBody>
          <a:bodyPr/>
          <a:lstStyle/>
          <a:p>
            <a:pPr algn="ctr" eaLnBrk="1" hangingPunct="1">
              <a:tabLst>
                <a:tab pos="4041775" algn="l"/>
              </a:tabLst>
              <a:defRPr/>
            </a:pPr>
            <a:r>
              <a:rPr lang="it-IT" altLang="it-IT" sz="3600" smtClean="0">
                <a:solidFill>
                  <a:srgbClr val="FF9900"/>
                </a:solidFill>
                <a:effectLst/>
              </a:rPr>
              <a:t>Percentuale di pazienti MP con disabilità motoria in epoca pre- vs post-levodopa</a:t>
            </a:r>
            <a:r>
              <a:rPr lang="it-IT" altLang="it-IT" sz="3600" smtClean="0">
                <a:solidFill>
                  <a:srgbClr val="FF9900"/>
                </a:solidFill>
              </a:rPr>
              <a:t> </a:t>
            </a:r>
            <a:br>
              <a:rPr lang="it-IT" altLang="it-IT" sz="3600" smtClean="0">
                <a:solidFill>
                  <a:srgbClr val="FF9900"/>
                </a:solidFill>
              </a:rPr>
            </a:br>
            <a:endParaRPr lang="it-IT" altLang="it-IT" sz="3600" smtClean="0">
              <a:solidFill>
                <a:srgbClr val="FF9900"/>
              </a:solidFill>
            </a:endParaRPr>
          </a:p>
        </p:txBody>
      </p:sp>
      <p:sp>
        <p:nvSpPr>
          <p:cNvPr id="38924" name="Rectangle 12"/>
          <p:cNvSpPr>
            <a:spLocks noGrp="1" noChangeArrowheads="1"/>
          </p:cNvSpPr>
          <p:nvPr>
            <p:ph type="body" idx="1"/>
          </p:nvPr>
        </p:nvSpPr>
        <p:spPr/>
        <p:txBody>
          <a:bodyPr/>
          <a:lstStyle/>
          <a:p>
            <a:pPr eaLnBrk="1" hangingPunct="1">
              <a:buFontTx/>
              <a:buNone/>
              <a:defRPr/>
            </a:pPr>
            <a:r>
              <a:rPr lang="it-IT" altLang="it-IT" sz="2400" smtClean="0"/>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it-IT" sz="3600" b="1" smtClean="0">
                <a:solidFill>
                  <a:srgbClr val="FF9900"/>
                </a:solidFill>
                <a:effectLst/>
              </a:rPr>
              <a:t>Conseguenze della Compromissione  Dopaminergica delle Vie Nigrostriatali</a:t>
            </a:r>
          </a:p>
        </p:txBody>
      </p:sp>
      <p:sp>
        <p:nvSpPr>
          <p:cNvPr id="15363" name="Rectangle 3"/>
          <p:cNvSpPr>
            <a:spLocks noGrp="1" noChangeArrowheads="1"/>
          </p:cNvSpPr>
          <p:nvPr>
            <p:ph type="body" idx="1"/>
          </p:nvPr>
        </p:nvSpPr>
        <p:spPr>
          <a:xfrm>
            <a:off x="539750" y="2781300"/>
            <a:ext cx="8001000" cy="4267200"/>
          </a:xfrm>
        </p:spPr>
        <p:txBody>
          <a:bodyPr/>
          <a:lstStyle/>
          <a:p>
            <a:pPr marL="571500" indent="-571500" eaLnBrk="1" hangingPunct="1">
              <a:defRPr/>
            </a:pPr>
            <a:r>
              <a:rPr lang="it-IT" smtClean="0">
                <a:solidFill>
                  <a:schemeClr val="accent2"/>
                </a:solidFill>
                <a:latin typeface="Arial" pitchFamily="34" charset="0"/>
                <a:cs typeface="Arial" pitchFamily="34" charset="0"/>
              </a:rPr>
              <a:t>▼ </a:t>
            </a:r>
            <a:r>
              <a:rPr lang="it-IT" smtClean="0">
                <a:solidFill>
                  <a:schemeClr val="accent2"/>
                </a:solidFill>
              </a:rPr>
              <a:t>attività  via diretta (</a:t>
            </a:r>
            <a:r>
              <a:rPr lang="it-IT" sz="2800" smtClean="0">
                <a:solidFill>
                  <a:schemeClr val="accent2"/>
                </a:solidFill>
              </a:rPr>
              <a:t>D</a:t>
            </a:r>
            <a:r>
              <a:rPr lang="it-IT" sz="2800" baseline="-25000" smtClean="0">
                <a:solidFill>
                  <a:schemeClr val="accent2"/>
                </a:solidFill>
              </a:rPr>
              <a:t>1</a:t>
            </a:r>
            <a:r>
              <a:rPr lang="it-IT" sz="2800" smtClean="0">
                <a:solidFill>
                  <a:schemeClr val="accent2"/>
                </a:solidFill>
              </a:rPr>
              <a:t>, eccitatoria</a:t>
            </a:r>
            <a:r>
              <a:rPr lang="it-IT" smtClean="0">
                <a:solidFill>
                  <a:schemeClr val="accent2"/>
                </a:solidFill>
              </a:rPr>
              <a:t>)</a:t>
            </a:r>
          </a:p>
          <a:p>
            <a:pPr marL="571500" indent="-571500" eaLnBrk="1" hangingPunct="1">
              <a:defRPr/>
            </a:pPr>
            <a:r>
              <a:rPr lang="it-IT" smtClean="0">
                <a:solidFill>
                  <a:schemeClr val="accent2"/>
                </a:solidFill>
                <a:latin typeface="Arial" pitchFamily="34" charset="0"/>
                <a:cs typeface="Arial" pitchFamily="34" charset="0"/>
              </a:rPr>
              <a:t>▲</a:t>
            </a:r>
            <a:r>
              <a:rPr lang="it-IT" smtClean="0">
                <a:solidFill>
                  <a:schemeClr val="accent2"/>
                </a:solidFill>
              </a:rPr>
              <a:t> attività via indiretta (</a:t>
            </a:r>
            <a:r>
              <a:rPr lang="it-IT" sz="3000" smtClean="0">
                <a:solidFill>
                  <a:schemeClr val="accent2"/>
                </a:solidFill>
              </a:rPr>
              <a:t>D</a:t>
            </a:r>
            <a:r>
              <a:rPr lang="it-IT" sz="3000" baseline="-25000" smtClean="0">
                <a:solidFill>
                  <a:schemeClr val="accent2"/>
                </a:solidFill>
              </a:rPr>
              <a:t>2</a:t>
            </a:r>
            <a:r>
              <a:rPr lang="it-IT" sz="3000" smtClean="0">
                <a:solidFill>
                  <a:schemeClr val="accent2"/>
                </a:solidFill>
              </a:rPr>
              <a:t>, inibitoria</a:t>
            </a:r>
            <a:r>
              <a:rPr lang="it-IT" smtClean="0">
                <a:solidFill>
                  <a:schemeClr val="accent2"/>
                </a:solidFill>
              </a:rPr>
              <a:t>)</a:t>
            </a:r>
          </a:p>
          <a:p>
            <a:pPr marL="571500" indent="-571500" eaLnBrk="1" hangingPunct="1">
              <a:defRPr/>
            </a:pPr>
            <a:r>
              <a:rPr lang="it-IT" smtClean="0">
                <a:solidFill>
                  <a:schemeClr val="accent2"/>
                </a:solidFill>
                <a:latin typeface="Arial" pitchFamily="34" charset="0"/>
                <a:cs typeface="Arial" pitchFamily="34" charset="0"/>
              </a:rPr>
              <a:t>▲</a:t>
            </a:r>
            <a:r>
              <a:rPr lang="it-IT" smtClean="0">
                <a:solidFill>
                  <a:schemeClr val="accent2"/>
                </a:solidFill>
              </a:rPr>
              <a:t> inibizione nuclei talamici</a:t>
            </a:r>
          </a:p>
          <a:p>
            <a:pPr marL="571500" indent="-571500" eaLnBrk="1" hangingPunct="1">
              <a:defRPr/>
            </a:pPr>
            <a:r>
              <a:rPr lang="it-IT" smtClean="0">
                <a:solidFill>
                  <a:schemeClr val="accent2"/>
                </a:solidFill>
                <a:latin typeface="Arial" pitchFamily="34" charset="0"/>
                <a:cs typeface="Arial" pitchFamily="34" charset="0"/>
              </a:rPr>
              <a:t>▼</a:t>
            </a:r>
            <a:r>
              <a:rPr lang="it-IT" smtClean="0">
                <a:solidFill>
                  <a:schemeClr val="accent2"/>
                </a:solidFill>
              </a:rPr>
              <a:t> impulsi eccitatori alla corteccia</a:t>
            </a:r>
            <a:endParaRPr lang="it-IT" noProof="1" smtClean="0">
              <a:solidFill>
                <a:schemeClr val="accent2"/>
              </a:solidFill>
            </a:endParaRPr>
          </a:p>
          <a:p>
            <a:pPr marL="571500" indent="-571500" eaLnBrk="1" hangingPunct="1">
              <a:defRPr/>
            </a:pPr>
            <a:endParaRPr lang="it-IT" smtClean="0">
              <a:solidFill>
                <a:schemeClr val="accent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314325" y="4054475"/>
            <a:ext cx="8524875" cy="2193925"/>
            <a:chOff x="198" y="2554"/>
            <a:chExt cx="5370" cy="1382"/>
          </a:xfrm>
        </p:grpSpPr>
        <p:sp>
          <p:nvSpPr>
            <p:cNvPr id="28679" name="AutoShape 3"/>
            <p:cNvSpPr>
              <a:spLocks noChangeArrowheads="1"/>
            </p:cNvSpPr>
            <p:nvPr/>
          </p:nvSpPr>
          <p:spPr bwMode="auto">
            <a:xfrm>
              <a:off x="198" y="2554"/>
              <a:ext cx="5370" cy="1382"/>
            </a:xfrm>
            <a:prstGeom prst="roundRect">
              <a:avLst>
                <a:gd name="adj" fmla="val 16667"/>
              </a:avLst>
            </a:prstGeom>
            <a:solidFill>
              <a:schemeClr val="accent1"/>
            </a:solidFill>
            <a:ln w="57150">
              <a:solidFill>
                <a:srgbClr val="FF6600"/>
              </a:solidFill>
              <a:round/>
              <a:headEnd/>
              <a:tailEnd/>
            </a:ln>
          </p:spPr>
          <p:txBody>
            <a:bodyPr wrap="none" anchor="ctr"/>
            <a:lstStyle/>
            <a:p>
              <a:endParaRPr lang="it-IT"/>
            </a:p>
          </p:txBody>
        </p:sp>
        <p:sp>
          <p:nvSpPr>
            <p:cNvPr id="28680" name="Text Box 4"/>
            <p:cNvSpPr txBox="1">
              <a:spLocks noChangeArrowheads="1"/>
            </p:cNvSpPr>
            <p:nvPr/>
          </p:nvSpPr>
          <p:spPr bwMode="auto">
            <a:xfrm>
              <a:off x="336" y="2592"/>
              <a:ext cx="5123" cy="1267"/>
            </a:xfrm>
            <a:prstGeom prst="rect">
              <a:avLst/>
            </a:prstGeom>
            <a:solidFill>
              <a:schemeClr val="accent1"/>
            </a:solidFill>
            <a:ln w="9525">
              <a:noFill/>
              <a:miter lim="800000"/>
              <a:headEnd/>
              <a:tailEnd/>
            </a:ln>
          </p:spPr>
          <p:txBody>
            <a:bodyPr>
              <a:spAutoFit/>
            </a:bodyPr>
            <a:lstStyle/>
            <a:p>
              <a:pPr algn="ctr" eaLnBrk="0" hangingPunct="0">
                <a:spcBef>
                  <a:spcPct val="50000"/>
                </a:spcBef>
              </a:pPr>
              <a:r>
                <a:rPr lang="it-IT" altLang="it-IT" sz="2000" b="1" u="sng">
                  <a:solidFill>
                    <a:srgbClr val="003366"/>
                  </a:solidFill>
                  <a:latin typeface="Square721 BT" pitchFamily="34" charset="0"/>
                </a:rPr>
                <a:t>RISPOSTA DI BREVE DURATA:</a:t>
              </a:r>
            </a:p>
            <a:p>
              <a:pPr algn="ctr" eaLnBrk="0" hangingPunct="0">
                <a:spcBef>
                  <a:spcPct val="50000"/>
                </a:spcBef>
                <a:buFontTx/>
                <a:buChar char="•"/>
              </a:pPr>
              <a:r>
                <a:rPr lang="it-IT" altLang="it-IT" sz="2000">
                  <a:solidFill>
                    <a:srgbClr val="003366"/>
                  </a:solidFill>
                  <a:latin typeface="Square721 BT" pitchFamily="34" charset="0"/>
                </a:rPr>
                <a:t>Miglioramento dei sintomi che dura minuti o ore; si manifesta dopo una singola somministrazione di  L-Dopa, in fase con le concentrazioni plasmatiche del farmaco. </a:t>
              </a:r>
            </a:p>
            <a:p>
              <a:pPr algn="ctr" eaLnBrk="0" hangingPunct="0">
                <a:spcBef>
                  <a:spcPct val="50000"/>
                </a:spcBef>
                <a:buFontTx/>
                <a:buChar char="•"/>
              </a:pPr>
              <a:r>
                <a:rPr lang="it-IT" altLang="it-IT" b="1">
                  <a:solidFill>
                    <a:schemeClr val="bg1"/>
                  </a:solidFill>
                  <a:latin typeface="Square721 BT" pitchFamily="34" charset="0"/>
                </a:rPr>
                <a:t>Prevale nelle fasi avanzate di malattia</a:t>
              </a:r>
              <a:endParaRPr lang="it-IT" altLang="it-IT" sz="2000" b="1">
                <a:solidFill>
                  <a:schemeClr val="bg1"/>
                </a:solidFill>
                <a:latin typeface="Square721 BT" pitchFamily="34" charset="0"/>
              </a:endParaRPr>
            </a:p>
          </p:txBody>
        </p:sp>
      </p:grpSp>
      <p:grpSp>
        <p:nvGrpSpPr>
          <p:cNvPr id="28675" name="Group 5"/>
          <p:cNvGrpSpPr>
            <a:grpSpLocks/>
          </p:cNvGrpSpPr>
          <p:nvPr/>
        </p:nvGrpSpPr>
        <p:grpSpPr bwMode="auto">
          <a:xfrm>
            <a:off x="433388" y="1624013"/>
            <a:ext cx="8305800" cy="2286000"/>
            <a:chOff x="273" y="1023"/>
            <a:chExt cx="5232" cy="1440"/>
          </a:xfrm>
        </p:grpSpPr>
        <p:sp>
          <p:nvSpPr>
            <p:cNvPr id="28677" name="AutoShape 6"/>
            <p:cNvSpPr>
              <a:spLocks noChangeArrowheads="1"/>
            </p:cNvSpPr>
            <p:nvPr/>
          </p:nvSpPr>
          <p:spPr bwMode="auto">
            <a:xfrm>
              <a:off x="273" y="1023"/>
              <a:ext cx="5232" cy="1440"/>
            </a:xfrm>
            <a:prstGeom prst="roundRect">
              <a:avLst>
                <a:gd name="adj" fmla="val 16667"/>
              </a:avLst>
            </a:prstGeom>
            <a:gradFill rotWithShape="0">
              <a:gsLst>
                <a:gs pos="0">
                  <a:srgbClr val="D1E8FF"/>
                </a:gs>
                <a:gs pos="50000">
                  <a:srgbClr val="FFFFFF"/>
                </a:gs>
                <a:gs pos="100000">
                  <a:srgbClr val="D1E8FF"/>
                </a:gs>
              </a:gsLst>
              <a:lin ang="5400000" scaled="1"/>
            </a:gradFill>
            <a:ln w="57150">
              <a:solidFill>
                <a:srgbClr val="FF6600"/>
              </a:solidFill>
              <a:round/>
              <a:headEnd/>
              <a:tailEnd/>
            </a:ln>
          </p:spPr>
          <p:txBody>
            <a:bodyPr wrap="none" anchor="ctr"/>
            <a:lstStyle/>
            <a:p>
              <a:endParaRPr lang="it-IT"/>
            </a:p>
          </p:txBody>
        </p:sp>
        <p:sp>
          <p:nvSpPr>
            <p:cNvPr id="28678" name="Text Box 7"/>
            <p:cNvSpPr txBox="1">
              <a:spLocks noChangeArrowheads="1"/>
            </p:cNvSpPr>
            <p:nvPr/>
          </p:nvSpPr>
          <p:spPr bwMode="auto">
            <a:xfrm>
              <a:off x="369" y="1023"/>
              <a:ext cx="4992" cy="1267"/>
            </a:xfrm>
            <a:prstGeom prst="rect">
              <a:avLst/>
            </a:prstGeom>
            <a:noFill/>
            <a:ln w="9525">
              <a:noFill/>
              <a:miter lim="800000"/>
              <a:headEnd/>
              <a:tailEnd/>
            </a:ln>
          </p:spPr>
          <p:txBody>
            <a:bodyPr>
              <a:spAutoFit/>
            </a:bodyPr>
            <a:lstStyle/>
            <a:p>
              <a:pPr algn="ctr" eaLnBrk="0" hangingPunct="0">
                <a:spcBef>
                  <a:spcPct val="50000"/>
                </a:spcBef>
              </a:pPr>
              <a:r>
                <a:rPr lang="it-IT" altLang="it-IT" sz="2000" b="1" u="sng">
                  <a:solidFill>
                    <a:srgbClr val="003366"/>
                  </a:solidFill>
                  <a:latin typeface="Square721 BT" pitchFamily="34" charset="0"/>
                </a:rPr>
                <a:t>RISPOSTA DI LUNGA DURATA</a:t>
              </a:r>
            </a:p>
            <a:p>
              <a:pPr algn="ctr" eaLnBrk="0" hangingPunct="0">
                <a:spcBef>
                  <a:spcPct val="50000"/>
                </a:spcBef>
                <a:buFontTx/>
                <a:buChar char="•"/>
              </a:pPr>
              <a:r>
                <a:rPr lang="it-IT" altLang="it-IT" sz="2000">
                  <a:solidFill>
                    <a:srgbClr val="003366"/>
                  </a:solidFill>
                  <a:latin typeface="Square721 BT" pitchFamily="34" charset="0"/>
                </a:rPr>
                <a:t>Si manifesta dopo giorni o settimane di trattamento con L-Dopa e richiede un altrettanto lungo periodo di tempo per esaurirsi al termine della somministrazione del farmaco</a:t>
              </a:r>
            </a:p>
            <a:p>
              <a:pPr algn="ctr" eaLnBrk="0" hangingPunct="0">
                <a:spcBef>
                  <a:spcPct val="50000"/>
                </a:spcBef>
                <a:buFontTx/>
                <a:buChar char="•"/>
              </a:pPr>
              <a:r>
                <a:rPr lang="it-IT" altLang="it-IT" b="1">
                  <a:solidFill>
                    <a:srgbClr val="CC3300"/>
                  </a:solidFill>
                  <a:latin typeface="Square721 BT" pitchFamily="34" charset="0"/>
                </a:rPr>
                <a:t>Prevale nelle fasi iniziali di malattia</a:t>
              </a:r>
              <a:endParaRPr lang="it-IT" altLang="it-IT" sz="2000" b="1">
                <a:solidFill>
                  <a:srgbClr val="CC3300"/>
                </a:solidFill>
                <a:latin typeface="Square721 BT" pitchFamily="34" charset="0"/>
              </a:endParaRPr>
            </a:p>
          </p:txBody>
        </p:sp>
      </p:grpSp>
      <p:sp>
        <p:nvSpPr>
          <p:cNvPr id="28676" name="Rectangle 8"/>
          <p:cNvSpPr>
            <a:spLocks noGrp="1" noChangeArrowheads="1"/>
          </p:cNvSpPr>
          <p:nvPr>
            <p:ph type="title"/>
          </p:nvPr>
        </p:nvSpPr>
        <p:spPr>
          <a:xfrm>
            <a:off x="914400" y="228600"/>
            <a:ext cx="8001000" cy="561975"/>
          </a:xfrm>
        </p:spPr>
        <p:txBody>
          <a:bodyPr/>
          <a:lstStyle/>
          <a:p>
            <a:pPr algn="ctr" eaLnBrk="1" hangingPunct="1">
              <a:tabLst>
                <a:tab pos="4041775" algn="l"/>
              </a:tabLst>
            </a:pPr>
            <a:r>
              <a:rPr lang="en-GB" altLang="it-IT" sz="4000" b="1" smtClean="0">
                <a:solidFill>
                  <a:srgbClr val="FFFF00"/>
                </a:solidFill>
                <a:effectLst/>
              </a:rPr>
              <a:t>Levodopa: Farmacodinamica</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2590800" y="1752600"/>
            <a:ext cx="3962400" cy="609600"/>
          </a:xfrm>
          <a:prstGeom prst="rect">
            <a:avLst/>
          </a:prstGeom>
          <a:gradFill rotWithShape="0">
            <a:gsLst>
              <a:gs pos="0">
                <a:srgbClr val="73B9FF"/>
              </a:gs>
              <a:gs pos="50000">
                <a:srgbClr val="0056AC"/>
              </a:gs>
              <a:gs pos="100000">
                <a:srgbClr val="73B9FF"/>
              </a:gs>
            </a:gsLst>
            <a:lin ang="5400000" scaled="1"/>
          </a:gradFill>
          <a:ln w="9525">
            <a:noFill/>
            <a:miter lim="800000"/>
            <a:headEnd/>
            <a:tailEnd/>
          </a:ln>
          <a:effectLst>
            <a:prstShdw prst="shdw17" dist="17961" dir="2700000">
              <a:srgbClr val="0056AC">
                <a:gamma/>
                <a:shade val="60000"/>
                <a:invGamma/>
              </a:srgbClr>
            </a:prstShdw>
          </a:effectLst>
        </p:spPr>
        <p:txBody>
          <a:bodyPr wrap="none" anchor="ctr"/>
          <a:lstStyle/>
          <a:p>
            <a:pPr algn="ctr" eaLnBrk="0" hangingPunct="0">
              <a:defRPr/>
            </a:pPr>
            <a:r>
              <a:rPr lang="it-IT" altLang="it-IT" sz="2800" b="1">
                <a:solidFill>
                  <a:srgbClr val="CC3300"/>
                </a:solidFill>
                <a:effectLst>
                  <a:outerShdw blurRad="38100" dist="38100" dir="2700000" algn="tl">
                    <a:srgbClr val="000000"/>
                  </a:outerShdw>
                </a:effectLst>
                <a:latin typeface="Square721 BT" pitchFamily="34" charset="0"/>
              </a:rPr>
              <a:t>SVANTAGGI</a:t>
            </a:r>
          </a:p>
        </p:txBody>
      </p:sp>
      <p:sp>
        <p:nvSpPr>
          <p:cNvPr id="29699" name="Rectangle 3"/>
          <p:cNvSpPr>
            <a:spLocks noGrp="1" noChangeArrowheads="1"/>
          </p:cNvSpPr>
          <p:nvPr>
            <p:ph type="title"/>
          </p:nvPr>
        </p:nvSpPr>
        <p:spPr>
          <a:xfrm>
            <a:off x="323850" y="152400"/>
            <a:ext cx="8515350" cy="1219200"/>
          </a:xfrm>
        </p:spPr>
        <p:txBody>
          <a:bodyPr/>
          <a:lstStyle/>
          <a:p>
            <a:pPr algn="ctr" eaLnBrk="1" hangingPunct="1">
              <a:tabLst>
                <a:tab pos="4041775" algn="l"/>
              </a:tabLst>
            </a:pPr>
            <a:r>
              <a:rPr lang="it-IT" altLang="it-IT" sz="3200" b="1" smtClean="0">
                <a:solidFill>
                  <a:srgbClr val="FFFF00"/>
                </a:solidFill>
                <a:effectLst/>
              </a:rPr>
              <a:t>IMPIEGO DELLA L-DOPA NELLA MALATTIA DI PARKINSON</a:t>
            </a:r>
          </a:p>
        </p:txBody>
      </p:sp>
      <p:sp>
        <p:nvSpPr>
          <p:cNvPr id="46084" name="Rectangle 4"/>
          <p:cNvSpPr>
            <a:spLocks noGrp="1" noChangeArrowheads="1"/>
          </p:cNvSpPr>
          <p:nvPr>
            <p:ph type="body" idx="1"/>
          </p:nvPr>
        </p:nvSpPr>
        <p:spPr>
          <a:xfrm>
            <a:off x="381000" y="2667000"/>
            <a:ext cx="8382000" cy="3962400"/>
          </a:xfrm>
        </p:spPr>
        <p:txBody>
          <a:bodyPr/>
          <a:lstStyle/>
          <a:p>
            <a:pPr eaLnBrk="1" hangingPunct="1">
              <a:defRPr/>
            </a:pPr>
            <a:r>
              <a:rPr lang="it-IT" altLang="it-IT" sz="2800" smtClean="0"/>
              <a:t>Non efficace per “freezing”, instabilità posturale, disautonomia e demenza</a:t>
            </a:r>
          </a:p>
          <a:p>
            <a:pPr eaLnBrk="1" hangingPunct="1">
              <a:defRPr/>
            </a:pPr>
            <a:r>
              <a:rPr lang="it-IT" altLang="it-IT" sz="2800" smtClean="0"/>
              <a:t>Non arresta la progressione della malattia</a:t>
            </a:r>
          </a:p>
          <a:p>
            <a:pPr eaLnBrk="1" hangingPunct="1">
              <a:defRPr/>
            </a:pPr>
            <a:r>
              <a:rPr lang="it-IT" altLang="it-IT" sz="2800" smtClean="0"/>
              <a:t>Breve emivita plasmatica con assorbimento dipendente dallo svuotamento gastrico</a:t>
            </a:r>
          </a:p>
          <a:p>
            <a:pPr eaLnBrk="1" hangingPunct="1">
              <a:defRPr/>
            </a:pPr>
            <a:r>
              <a:rPr lang="it-IT" altLang="it-IT" sz="2800" smtClean="0"/>
              <a:t>Richiede trasporto attivo attraverso l’intestino e per superare la barriera ematoencefalica</a:t>
            </a:r>
          </a:p>
          <a:p>
            <a:pPr eaLnBrk="1" hangingPunct="1">
              <a:defRPr/>
            </a:pPr>
            <a:r>
              <a:rPr lang="it-IT" altLang="it-IT" sz="2800" smtClean="0"/>
              <a:t>Sviluppo di complicanze motorie</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95288" y="620713"/>
            <a:ext cx="8474075" cy="5764212"/>
          </a:xfrm>
          <a:prstGeom prst="rect">
            <a:avLst/>
          </a:prstGeom>
          <a:noFill/>
          <a:ln w="9525">
            <a:noFill/>
            <a:miter lim="800000"/>
            <a:headEnd/>
            <a:tailEnd/>
          </a:ln>
        </p:spPr>
        <p:txBody>
          <a:bodyPr>
            <a:spAutoFit/>
          </a:bodyPr>
          <a:lstStyle/>
          <a:p>
            <a:pPr algn="ctr"/>
            <a:r>
              <a:rPr lang="it-IT" sz="4000" b="1">
                <a:solidFill>
                  <a:srgbClr val="FFFF00"/>
                </a:solidFill>
                <a:latin typeface="Arial" charset="0"/>
                <a:cs typeface="Times New Roman" pitchFamily="18" charset="0"/>
              </a:rPr>
              <a:t>SINDROME DA TRATTAMENTO  CON LEVODOPA</a:t>
            </a:r>
          </a:p>
          <a:p>
            <a:pPr algn="ctr"/>
            <a:r>
              <a:rPr lang="it-IT" sz="4000" b="1">
                <a:solidFill>
                  <a:schemeClr val="accent2"/>
                </a:solidFill>
                <a:latin typeface="Arial" charset="0"/>
                <a:cs typeface="Times New Roman" pitchFamily="18" charset="0"/>
              </a:rPr>
              <a:t> </a:t>
            </a:r>
          </a:p>
          <a:p>
            <a:pPr algn="ctr"/>
            <a:r>
              <a:rPr lang="it-IT" sz="2800">
                <a:latin typeface="Arial" charset="0"/>
                <a:cs typeface="Times New Roman" pitchFamily="18" charset="0"/>
              </a:rPr>
              <a:t>L’introduzione della terapia sostitutiva con L-Dopa ha modificato l’evoluzione naturale della malattia.</a:t>
            </a:r>
          </a:p>
          <a:p>
            <a:pPr algn="ctr"/>
            <a:r>
              <a:rPr lang="it-IT" sz="2800">
                <a:latin typeface="Arial" charset="0"/>
                <a:cs typeface="Times New Roman" pitchFamily="18" charset="0"/>
              </a:rPr>
              <a:t>Tuttavia, accanto agli effetti benefici (attenuazione dei sintomi, preservazione dell’autonomia, aumento della aspettativa di vita), dopo 3-5 anni di terapia circa il 50% dei pazienti sviluppa complicanze cliniche e fluttuazioni motorie:</a:t>
            </a:r>
          </a:p>
          <a:p>
            <a:pPr algn="ctr"/>
            <a:r>
              <a:rPr lang="it-IT" sz="2800">
                <a:latin typeface="Arial" charset="0"/>
                <a:cs typeface="Times New Roman" pitchFamily="18" charset="0"/>
              </a:rPr>
              <a:t> </a:t>
            </a:r>
            <a:r>
              <a:rPr lang="it-IT" sz="2800" b="1">
                <a:solidFill>
                  <a:schemeClr val="accent2"/>
                </a:solidFill>
                <a:latin typeface="Arial" charset="0"/>
                <a:cs typeface="Times New Roman" pitchFamily="18" charset="0"/>
              </a:rPr>
              <a:t>sindrome da lungo trattamento con L-Dopa</a:t>
            </a:r>
            <a:endParaRPr lang="it-IT" sz="2800">
              <a:latin typeface="Arial" charset="0"/>
              <a:cs typeface="Times New Roman" pitchFamily="18" charset="0"/>
            </a:endParaRPr>
          </a:p>
          <a:p>
            <a:pPr algn="ctr"/>
            <a:r>
              <a:rPr lang="it-IT" sz="2800">
                <a:latin typeface="Arial" charset="0"/>
                <a:cs typeface="Times New Roman"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it-IT" sz="3600" b="1" smtClean="0">
                <a:solidFill>
                  <a:srgbClr val="FFFF00"/>
                </a:solidFill>
                <a:effectLst/>
              </a:rPr>
              <a:t>Sindrome da lungo trattamento con L-Dopa: fenomenologia</a:t>
            </a:r>
            <a:r>
              <a:rPr lang="it-IT" sz="4000" b="1" smtClean="0">
                <a:solidFill>
                  <a:schemeClr val="accent2"/>
                </a:solidFill>
                <a:effectLst/>
              </a:rPr>
              <a:t> </a:t>
            </a:r>
          </a:p>
        </p:txBody>
      </p:sp>
      <p:sp>
        <p:nvSpPr>
          <p:cNvPr id="49155" name="Rectangle 3"/>
          <p:cNvSpPr>
            <a:spLocks noGrp="1" noChangeArrowheads="1"/>
          </p:cNvSpPr>
          <p:nvPr>
            <p:ph type="body" idx="1"/>
          </p:nvPr>
        </p:nvSpPr>
        <p:spPr>
          <a:xfrm>
            <a:off x="457200" y="2133600"/>
            <a:ext cx="8229600" cy="3886200"/>
          </a:xfrm>
        </p:spPr>
        <p:txBody>
          <a:bodyPr/>
          <a:lstStyle/>
          <a:p>
            <a:pPr eaLnBrk="1" hangingPunct="1">
              <a:lnSpc>
                <a:spcPct val="80000"/>
              </a:lnSpc>
              <a:defRPr/>
            </a:pPr>
            <a:r>
              <a:rPr lang="it-IT" sz="2400" smtClean="0">
                <a:solidFill>
                  <a:schemeClr val="hlink"/>
                </a:solidFill>
                <a:effectLst/>
              </a:rPr>
              <a:t>“Wearing off”o deterioramento di fine dose:</a:t>
            </a:r>
            <a:r>
              <a:rPr lang="it-IT" sz="2400" smtClean="0">
                <a:effectLst/>
              </a:rPr>
              <a:t> progressivo accorciamento dell’effetto terapeutico della singola dose, dalle 6 ore iniziali fino a 1-2 ore</a:t>
            </a:r>
          </a:p>
          <a:p>
            <a:pPr eaLnBrk="1" hangingPunct="1">
              <a:lnSpc>
                <a:spcPct val="80000"/>
              </a:lnSpc>
              <a:defRPr/>
            </a:pPr>
            <a:r>
              <a:rPr lang="it-IT" sz="2400" smtClean="0">
                <a:solidFill>
                  <a:schemeClr val="hlink"/>
                </a:solidFill>
                <a:effectLst/>
              </a:rPr>
              <a:t>Fasi “on” e fasi “off”:</a:t>
            </a:r>
            <a:r>
              <a:rPr lang="it-IT" sz="2400" smtClean="0">
                <a:effectLst/>
              </a:rPr>
              <a:t> alternanza di periodi di conservata mobilità in rapporto ad assunzione della terapia. Talvolta </a:t>
            </a:r>
            <a:r>
              <a:rPr lang="it-IT" sz="2400" smtClean="0">
                <a:solidFill>
                  <a:schemeClr val="hlink"/>
                </a:solidFill>
                <a:effectLst/>
              </a:rPr>
              <a:t>effetto “yo-yo”</a:t>
            </a:r>
            <a:r>
              <a:rPr lang="it-IT" sz="2400" smtClean="0">
                <a:effectLst/>
              </a:rPr>
              <a:t>, fluttuazioni casuali ed imprevedibili senza rapporto con terapia.</a:t>
            </a:r>
          </a:p>
          <a:p>
            <a:pPr eaLnBrk="1" hangingPunct="1">
              <a:lnSpc>
                <a:spcPct val="80000"/>
              </a:lnSpc>
              <a:defRPr/>
            </a:pPr>
            <a:r>
              <a:rPr lang="it-IT" sz="2400" smtClean="0">
                <a:solidFill>
                  <a:schemeClr val="hlink"/>
                </a:solidFill>
                <a:effectLst/>
              </a:rPr>
              <a:t>Discinesie:</a:t>
            </a:r>
            <a:r>
              <a:rPr lang="it-IT" sz="2400" smtClean="0">
                <a:effectLst/>
              </a:rPr>
              <a:t> movimenti involontari patologici nella fase “on”, spesso in coincidenza con picco di L-Dopa; prevalentemente distretto oro-facciale</a:t>
            </a:r>
          </a:p>
          <a:p>
            <a:pPr eaLnBrk="1" hangingPunct="1">
              <a:lnSpc>
                <a:spcPct val="80000"/>
              </a:lnSpc>
              <a:defRPr/>
            </a:pPr>
            <a:r>
              <a:rPr lang="it-IT" sz="2400" smtClean="0">
                <a:solidFill>
                  <a:schemeClr val="hlink"/>
                </a:solidFill>
                <a:effectLst/>
              </a:rPr>
              <a:t>Turbe neuropsichiatriche:</a:t>
            </a:r>
            <a:r>
              <a:rPr lang="it-IT" sz="2400" smtClean="0">
                <a:effectLst/>
              </a:rPr>
              <a:t> disturbi del sonno e fenomeni allucinatori (visivi notturni), stati confusionali, psicosi, soprattutto in soggetti anziani</a:t>
            </a:r>
          </a:p>
          <a:p>
            <a:pPr eaLnBrk="1" hangingPunct="1">
              <a:lnSpc>
                <a:spcPct val="80000"/>
              </a:lnSpc>
              <a:defRPr/>
            </a:pPr>
            <a:endParaRPr lang="it-IT"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810000" y="4038600"/>
            <a:ext cx="1752600" cy="1295400"/>
          </a:xfrm>
          <a:prstGeom prst="rect">
            <a:avLst/>
          </a:prstGeom>
          <a:solidFill>
            <a:schemeClr val="tx2"/>
          </a:solidFill>
          <a:ln w="9525">
            <a:solidFill>
              <a:schemeClr val="tx1"/>
            </a:solidFill>
            <a:miter lim="800000"/>
            <a:headEnd/>
            <a:tailEnd/>
          </a:ln>
        </p:spPr>
        <p:txBody>
          <a:bodyPr wrap="none" anchor="ctr"/>
          <a:lstStyle/>
          <a:p>
            <a:endParaRPr lang="it-IT"/>
          </a:p>
        </p:txBody>
      </p:sp>
      <p:sp>
        <p:nvSpPr>
          <p:cNvPr id="32771" name="Rectangle 3"/>
          <p:cNvSpPr>
            <a:spLocks noChangeArrowheads="1"/>
          </p:cNvSpPr>
          <p:nvPr/>
        </p:nvSpPr>
        <p:spPr bwMode="auto">
          <a:xfrm>
            <a:off x="6248400" y="3810000"/>
            <a:ext cx="1752600" cy="1524000"/>
          </a:xfrm>
          <a:prstGeom prst="rect">
            <a:avLst/>
          </a:prstGeom>
          <a:solidFill>
            <a:schemeClr val="tx2"/>
          </a:solidFill>
          <a:ln w="9525">
            <a:solidFill>
              <a:schemeClr val="tx1"/>
            </a:solidFill>
            <a:miter lim="800000"/>
            <a:headEnd/>
            <a:tailEnd/>
          </a:ln>
        </p:spPr>
        <p:txBody>
          <a:bodyPr wrap="none" anchor="ctr"/>
          <a:lstStyle/>
          <a:p>
            <a:endParaRPr lang="it-IT"/>
          </a:p>
        </p:txBody>
      </p:sp>
      <p:sp>
        <p:nvSpPr>
          <p:cNvPr id="32772" name="Rectangle 4"/>
          <p:cNvSpPr>
            <a:spLocks noChangeArrowheads="1"/>
          </p:cNvSpPr>
          <p:nvPr/>
        </p:nvSpPr>
        <p:spPr bwMode="auto">
          <a:xfrm>
            <a:off x="1371600" y="4267200"/>
            <a:ext cx="1752600" cy="1066800"/>
          </a:xfrm>
          <a:prstGeom prst="rect">
            <a:avLst/>
          </a:prstGeom>
          <a:solidFill>
            <a:schemeClr val="tx2"/>
          </a:solidFill>
          <a:ln w="9525">
            <a:solidFill>
              <a:schemeClr val="tx1"/>
            </a:solidFill>
            <a:miter lim="800000"/>
            <a:headEnd/>
            <a:tailEnd/>
          </a:ln>
        </p:spPr>
        <p:txBody>
          <a:bodyPr wrap="none" anchor="ctr"/>
          <a:lstStyle/>
          <a:p>
            <a:endParaRPr lang="it-IT"/>
          </a:p>
        </p:txBody>
      </p:sp>
      <p:sp>
        <p:nvSpPr>
          <p:cNvPr id="32773" name="Rectangle 5" descr="Noce"/>
          <p:cNvSpPr>
            <a:spLocks noChangeArrowheads="1"/>
          </p:cNvSpPr>
          <p:nvPr/>
        </p:nvSpPr>
        <p:spPr bwMode="auto">
          <a:xfrm>
            <a:off x="6248400" y="2133600"/>
            <a:ext cx="1752600" cy="1371600"/>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p>
            <a:endParaRPr lang="it-IT"/>
          </a:p>
        </p:txBody>
      </p:sp>
      <p:sp>
        <p:nvSpPr>
          <p:cNvPr id="32774" name="Rectangle 6" descr="Noce"/>
          <p:cNvSpPr>
            <a:spLocks noChangeArrowheads="1"/>
          </p:cNvSpPr>
          <p:nvPr/>
        </p:nvSpPr>
        <p:spPr bwMode="auto">
          <a:xfrm>
            <a:off x="3810000" y="2133600"/>
            <a:ext cx="1752600" cy="990600"/>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p>
            <a:endParaRPr lang="it-IT"/>
          </a:p>
        </p:txBody>
      </p:sp>
      <p:sp>
        <p:nvSpPr>
          <p:cNvPr id="32775" name="Rectangle 7" descr="Noce"/>
          <p:cNvSpPr>
            <a:spLocks noChangeArrowheads="1"/>
          </p:cNvSpPr>
          <p:nvPr/>
        </p:nvSpPr>
        <p:spPr bwMode="auto">
          <a:xfrm>
            <a:off x="1371600" y="2133600"/>
            <a:ext cx="1752600" cy="685800"/>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p>
            <a:endParaRPr lang="it-IT"/>
          </a:p>
        </p:txBody>
      </p:sp>
      <p:sp>
        <p:nvSpPr>
          <p:cNvPr id="32776" name="Rectangle 8" descr="Marmo verde"/>
          <p:cNvSpPr>
            <a:spLocks noChangeArrowheads="1"/>
          </p:cNvSpPr>
          <p:nvPr/>
        </p:nvSpPr>
        <p:spPr bwMode="auto">
          <a:xfrm>
            <a:off x="6248400" y="3505200"/>
            <a:ext cx="1752600" cy="304800"/>
          </a:xfrm>
          <a:prstGeom prst="rect">
            <a:avLst/>
          </a:prstGeom>
          <a:blipFill dpi="0" rotWithShape="0">
            <a:blip r:embed="rId4"/>
            <a:srcRect/>
            <a:tile tx="0" ty="0" sx="100000" sy="100000" flip="none" algn="tl"/>
          </a:blipFill>
          <a:ln w="9525">
            <a:solidFill>
              <a:schemeClr val="tx1"/>
            </a:solidFill>
            <a:miter lim="800000"/>
            <a:headEnd/>
            <a:tailEnd/>
          </a:ln>
        </p:spPr>
        <p:txBody>
          <a:bodyPr wrap="none" anchor="ctr"/>
          <a:lstStyle/>
          <a:p>
            <a:endParaRPr lang="it-IT"/>
          </a:p>
        </p:txBody>
      </p:sp>
      <p:sp>
        <p:nvSpPr>
          <p:cNvPr id="32777" name="Rectangle 9" descr="Marmo verde"/>
          <p:cNvSpPr>
            <a:spLocks noChangeArrowheads="1"/>
          </p:cNvSpPr>
          <p:nvPr/>
        </p:nvSpPr>
        <p:spPr bwMode="auto">
          <a:xfrm>
            <a:off x="3810000" y="3124200"/>
            <a:ext cx="1752600" cy="914400"/>
          </a:xfrm>
          <a:prstGeom prst="rect">
            <a:avLst/>
          </a:prstGeom>
          <a:blipFill dpi="0" rotWithShape="0">
            <a:blip r:embed="rId4"/>
            <a:srcRect/>
            <a:tile tx="0" ty="0" sx="100000" sy="100000" flip="none" algn="tl"/>
          </a:blipFill>
          <a:ln w="9525">
            <a:solidFill>
              <a:schemeClr val="bg1"/>
            </a:solidFill>
            <a:miter lim="800000"/>
            <a:headEnd/>
            <a:tailEnd/>
          </a:ln>
        </p:spPr>
        <p:txBody>
          <a:bodyPr wrap="none" anchor="ctr"/>
          <a:lstStyle/>
          <a:p>
            <a:endParaRPr lang="it-IT"/>
          </a:p>
        </p:txBody>
      </p:sp>
      <p:sp>
        <p:nvSpPr>
          <p:cNvPr id="32778" name="Rectangle 10" descr="Marmo verde"/>
          <p:cNvSpPr>
            <a:spLocks noChangeArrowheads="1"/>
          </p:cNvSpPr>
          <p:nvPr/>
        </p:nvSpPr>
        <p:spPr bwMode="auto">
          <a:xfrm>
            <a:off x="1371600" y="2819400"/>
            <a:ext cx="1752600" cy="1447800"/>
          </a:xfrm>
          <a:prstGeom prst="rect">
            <a:avLst/>
          </a:prstGeom>
          <a:blipFill dpi="0" rotWithShape="0">
            <a:blip r:embed="rId4"/>
            <a:srcRect/>
            <a:tile tx="0" ty="0" sx="100000" sy="100000" flip="none" algn="tl"/>
          </a:blipFill>
          <a:ln w="9525">
            <a:solidFill>
              <a:schemeClr val="tx1"/>
            </a:solidFill>
            <a:miter lim="800000"/>
            <a:headEnd/>
            <a:tailEnd/>
          </a:ln>
        </p:spPr>
        <p:txBody>
          <a:bodyPr wrap="none" anchor="ctr"/>
          <a:lstStyle/>
          <a:p>
            <a:endParaRPr lang="it-IT"/>
          </a:p>
        </p:txBody>
      </p:sp>
      <p:sp>
        <p:nvSpPr>
          <p:cNvPr id="32779" name="Line 11"/>
          <p:cNvSpPr>
            <a:spLocks noChangeShapeType="1"/>
          </p:cNvSpPr>
          <p:nvPr/>
        </p:nvSpPr>
        <p:spPr bwMode="auto">
          <a:xfrm>
            <a:off x="1371600" y="2133600"/>
            <a:ext cx="0" cy="3048000"/>
          </a:xfrm>
          <a:prstGeom prst="line">
            <a:avLst/>
          </a:prstGeom>
          <a:noFill/>
          <a:ln w="9525">
            <a:solidFill>
              <a:schemeClr val="bg1"/>
            </a:solidFill>
            <a:round/>
            <a:headEnd/>
            <a:tailEnd/>
          </a:ln>
        </p:spPr>
        <p:txBody>
          <a:bodyPr wrap="none" anchor="ctr"/>
          <a:lstStyle/>
          <a:p>
            <a:endParaRPr lang="it-IT"/>
          </a:p>
        </p:txBody>
      </p:sp>
      <p:sp>
        <p:nvSpPr>
          <p:cNvPr id="32780" name="Line 12"/>
          <p:cNvSpPr>
            <a:spLocks noChangeShapeType="1"/>
          </p:cNvSpPr>
          <p:nvPr/>
        </p:nvSpPr>
        <p:spPr bwMode="auto">
          <a:xfrm>
            <a:off x="1371600" y="2819400"/>
            <a:ext cx="1752600" cy="0"/>
          </a:xfrm>
          <a:prstGeom prst="line">
            <a:avLst/>
          </a:prstGeom>
          <a:noFill/>
          <a:ln w="9525">
            <a:solidFill>
              <a:schemeClr val="bg1"/>
            </a:solidFill>
            <a:round/>
            <a:headEnd/>
            <a:tailEnd/>
          </a:ln>
        </p:spPr>
        <p:txBody>
          <a:bodyPr wrap="none" anchor="ctr"/>
          <a:lstStyle/>
          <a:p>
            <a:endParaRPr lang="it-IT"/>
          </a:p>
        </p:txBody>
      </p:sp>
      <p:sp>
        <p:nvSpPr>
          <p:cNvPr id="32781" name="Line 13"/>
          <p:cNvSpPr>
            <a:spLocks noChangeShapeType="1"/>
          </p:cNvSpPr>
          <p:nvPr/>
        </p:nvSpPr>
        <p:spPr bwMode="auto">
          <a:xfrm>
            <a:off x="1371600" y="4267200"/>
            <a:ext cx="1752600" cy="0"/>
          </a:xfrm>
          <a:prstGeom prst="line">
            <a:avLst/>
          </a:prstGeom>
          <a:noFill/>
          <a:ln w="9525">
            <a:solidFill>
              <a:schemeClr val="bg1"/>
            </a:solidFill>
            <a:round/>
            <a:headEnd/>
            <a:tailEnd/>
          </a:ln>
        </p:spPr>
        <p:txBody>
          <a:bodyPr wrap="none" anchor="ctr"/>
          <a:lstStyle/>
          <a:p>
            <a:endParaRPr lang="it-IT"/>
          </a:p>
        </p:txBody>
      </p:sp>
      <p:sp>
        <p:nvSpPr>
          <p:cNvPr id="32782" name="Line 14"/>
          <p:cNvSpPr>
            <a:spLocks noChangeShapeType="1"/>
          </p:cNvSpPr>
          <p:nvPr/>
        </p:nvSpPr>
        <p:spPr bwMode="auto">
          <a:xfrm>
            <a:off x="3810000" y="3124200"/>
            <a:ext cx="1752600" cy="0"/>
          </a:xfrm>
          <a:prstGeom prst="line">
            <a:avLst/>
          </a:prstGeom>
          <a:noFill/>
          <a:ln w="9525">
            <a:solidFill>
              <a:schemeClr val="bg1"/>
            </a:solidFill>
            <a:round/>
            <a:headEnd/>
            <a:tailEnd/>
          </a:ln>
        </p:spPr>
        <p:txBody>
          <a:bodyPr wrap="none" anchor="ctr"/>
          <a:lstStyle/>
          <a:p>
            <a:endParaRPr lang="it-IT"/>
          </a:p>
        </p:txBody>
      </p:sp>
      <p:sp>
        <p:nvSpPr>
          <p:cNvPr id="32783" name="Line 15"/>
          <p:cNvSpPr>
            <a:spLocks noChangeShapeType="1"/>
          </p:cNvSpPr>
          <p:nvPr/>
        </p:nvSpPr>
        <p:spPr bwMode="auto">
          <a:xfrm>
            <a:off x="3810000" y="4038600"/>
            <a:ext cx="1752600" cy="0"/>
          </a:xfrm>
          <a:prstGeom prst="line">
            <a:avLst/>
          </a:prstGeom>
          <a:noFill/>
          <a:ln w="9525">
            <a:solidFill>
              <a:schemeClr val="bg1"/>
            </a:solidFill>
            <a:round/>
            <a:headEnd/>
            <a:tailEnd/>
          </a:ln>
        </p:spPr>
        <p:txBody>
          <a:bodyPr wrap="none" anchor="ctr"/>
          <a:lstStyle/>
          <a:p>
            <a:endParaRPr lang="it-IT"/>
          </a:p>
        </p:txBody>
      </p:sp>
      <p:sp>
        <p:nvSpPr>
          <p:cNvPr id="32784" name="Line 16"/>
          <p:cNvSpPr>
            <a:spLocks noChangeShapeType="1"/>
          </p:cNvSpPr>
          <p:nvPr/>
        </p:nvSpPr>
        <p:spPr bwMode="auto">
          <a:xfrm>
            <a:off x="6248400" y="3505200"/>
            <a:ext cx="1752600" cy="0"/>
          </a:xfrm>
          <a:prstGeom prst="line">
            <a:avLst/>
          </a:prstGeom>
          <a:noFill/>
          <a:ln w="9525">
            <a:solidFill>
              <a:schemeClr val="bg1"/>
            </a:solidFill>
            <a:round/>
            <a:headEnd/>
            <a:tailEnd/>
          </a:ln>
        </p:spPr>
        <p:txBody>
          <a:bodyPr wrap="none" anchor="ctr"/>
          <a:lstStyle/>
          <a:p>
            <a:endParaRPr lang="it-IT"/>
          </a:p>
        </p:txBody>
      </p:sp>
      <p:sp>
        <p:nvSpPr>
          <p:cNvPr id="32785" name="Line 17"/>
          <p:cNvSpPr>
            <a:spLocks noChangeShapeType="1"/>
          </p:cNvSpPr>
          <p:nvPr/>
        </p:nvSpPr>
        <p:spPr bwMode="auto">
          <a:xfrm>
            <a:off x="6248400" y="3810000"/>
            <a:ext cx="1752600" cy="0"/>
          </a:xfrm>
          <a:prstGeom prst="line">
            <a:avLst/>
          </a:prstGeom>
          <a:noFill/>
          <a:ln w="9525">
            <a:solidFill>
              <a:schemeClr val="bg1"/>
            </a:solidFill>
            <a:round/>
            <a:headEnd/>
            <a:tailEnd/>
          </a:ln>
        </p:spPr>
        <p:txBody>
          <a:bodyPr wrap="none" anchor="ctr"/>
          <a:lstStyle/>
          <a:p>
            <a:endParaRPr lang="it-IT"/>
          </a:p>
        </p:txBody>
      </p:sp>
      <p:sp>
        <p:nvSpPr>
          <p:cNvPr id="32786" name="Line 18"/>
          <p:cNvSpPr>
            <a:spLocks noChangeShapeType="1"/>
          </p:cNvSpPr>
          <p:nvPr/>
        </p:nvSpPr>
        <p:spPr bwMode="auto">
          <a:xfrm>
            <a:off x="1371600" y="5181600"/>
            <a:ext cx="0" cy="152400"/>
          </a:xfrm>
          <a:prstGeom prst="line">
            <a:avLst/>
          </a:prstGeom>
          <a:noFill/>
          <a:ln w="9525">
            <a:solidFill>
              <a:schemeClr val="bg1"/>
            </a:solidFill>
            <a:round/>
            <a:headEnd/>
            <a:tailEnd/>
          </a:ln>
        </p:spPr>
        <p:txBody>
          <a:bodyPr wrap="none" anchor="ctr"/>
          <a:lstStyle/>
          <a:p>
            <a:endParaRPr lang="it-IT"/>
          </a:p>
        </p:txBody>
      </p:sp>
      <p:sp>
        <p:nvSpPr>
          <p:cNvPr id="32787" name="Line 19"/>
          <p:cNvSpPr>
            <a:spLocks noChangeShapeType="1"/>
          </p:cNvSpPr>
          <p:nvPr/>
        </p:nvSpPr>
        <p:spPr bwMode="auto">
          <a:xfrm>
            <a:off x="1981200" y="5181600"/>
            <a:ext cx="0" cy="152400"/>
          </a:xfrm>
          <a:prstGeom prst="line">
            <a:avLst/>
          </a:prstGeom>
          <a:noFill/>
          <a:ln w="9525">
            <a:solidFill>
              <a:schemeClr val="bg1"/>
            </a:solidFill>
            <a:round/>
            <a:headEnd/>
            <a:tailEnd/>
          </a:ln>
        </p:spPr>
        <p:txBody>
          <a:bodyPr wrap="none" anchor="ctr"/>
          <a:lstStyle/>
          <a:p>
            <a:endParaRPr lang="it-IT"/>
          </a:p>
        </p:txBody>
      </p:sp>
      <p:sp>
        <p:nvSpPr>
          <p:cNvPr id="32788" name="Line 20"/>
          <p:cNvSpPr>
            <a:spLocks noChangeShapeType="1"/>
          </p:cNvSpPr>
          <p:nvPr/>
        </p:nvSpPr>
        <p:spPr bwMode="auto">
          <a:xfrm>
            <a:off x="4419600" y="5181600"/>
            <a:ext cx="0" cy="152400"/>
          </a:xfrm>
          <a:prstGeom prst="line">
            <a:avLst/>
          </a:prstGeom>
          <a:noFill/>
          <a:ln w="9525">
            <a:solidFill>
              <a:schemeClr val="bg1"/>
            </a:solidFill>
            <a:round/>
            <a:headEnd/>
            <a:tailEnd/>
          </a:ln>
        </p:spPr>
        <p:txBody>
          <a:bodyPr wrap="none" anchor="ctr"/>
          <a:lstStyle/>
          <a:p>
            <a:endParaRPr lang="it-IT"/>
          </a:p>
        </p:txBody>
      </p:sp>
      <p:sp>
        <p:nvSpPr>
          <p:cNvPr id="32789" name="Line 21"/>
          <p:cNvSpPr>
            <a:spLocks noChangeShapeType="1"/>
          </p:cNvSpPr>
          <p:nvPr/>
        </p:nvSpPr>
        <p:spPr bwMode="auto">
          <a:xfrm>
            <a:off x="4953000" y="5181600"/>
            <a:ext cx="0" cy="152400"/>
          </a:xfrm>
          <a:prstGeom prst="line">
            <a:avLst/>
          </a:prstGeom>
          <a:noFill/>
          <a:ln w="9525">
            <a:solidFill>
              <a:schemeClr val="bg1"/>
            </a:solidFill>
            <a:round/>
            <a:headEnd/>
            <a:tailEnd/>
          </a:ln>
        </p:spPr>
        <p:txBody>
          <a:bodyPr wrap="none" anchor="ctr"/>
          <a:lstStyle/>
          <a:p>
            <a:endParaRPr lang="it-IT"/>
          </a:p>
        </p:txBody>
      </p:sp>
      <p:sp>
        <p:nvSpPr>
          <p:cNvPr id="32790" name="Line 22"/>
          <p:cNvSpPr>
            <a:spLocks noChangeShapeType="1"/>
          </p:cNvSpPr>
          <p:nvPr/>
        </p:nvSpPr>
        <p:spPr bwMode="auto">
          <a:xfrm>
            <a:off x="5562600" y="5181600"/>
            <a:ext cx="0" cy="152400"/>
          </a:xfrm>
          <a:prstGeom prst="line">
            <a:avLst/>
          </a:prstGeom>
          <a:noFill/>
          <a:ln w="9525">
            <a:solidFill>
              <a:schemeClr val="bg1"/>
            </a:solidFill>
            <a:round/>
            <a:headEnd/>
            <a:tailEnd/>
          </a:ln>
        </p:spPr>
        <p:txBody>
          <a:bodyPr wrap="none" anchor="ctr"/>
          <a:lstStyle/>
          <a:p>
            <a:endParaRPr lang="it-IT"/>
          </a:p>
        </p:txBody>
      </p:sp>
      <p:sp>
        <p:nvSpPr>
          <p:cNvPr id="32791" name="Line 23"/>
          <p:cNvSpPr>
            <a:spLocks noChangeShapeType="1"/>
          </p:cNvSpPr>
          <p:nvPr/>
        </p:nvSpPr>
        <p:spPr bwMode="auto">
          <a:xfrm>
            <a:off x="6248400" y="5181600"/>
            <a:ext cx="0" cy="152400"/>
          </a:xfrm>
          <a:prstGeom prst="line">
            <a:avLst/>
          </a:prstGeom>
          <a:noFill/>
          <a:ln w="9525">
            <a:solidFill>
              <a:schemeClr val="bg1"/>
            </a:solidFill>
            <a:round/>
            <a:headEnd/>
            <a:tailEnd/>
          </a:ln>
        </p:spPr>
        <p:txBody>
          <a:bodyPr wrap="none" anchor="ctr"/>
          <a:lstStyle/>
          <a:p>
            <a:endParaRPr lang="it-IT"/>
          </a:p>
        </p:txBody>
      </p:sp>
      <p:sp>
        <p:nvSpPr>
          <p:cNvPr id="32792" name="Line 24"/>
          <p:cNvSpPr>
            <a:spLocks noChangeShapeType="1"/>
          </p:cNvSpPr>
          <p:nvPr/>
        </p:nvSpPr>
        <p:spPr bwMode="auto">
          <a:xfrm>
            <a:off x="6934200" y="5181600"/>
            <a:ext cx="0" cy="152400"/>
          </a:xfrm>
          <a:prstGeom prst="line">
            <a:avLst/>
          </a:prstGeom>
          <a:noFill/>
          <a:ln w="9525">
            <a:solidFill>
              <a:schemeClr val="bg1"/>
            </a:solidFill>
            <a:round/>
            <a:headEnd/>
            <a:tailEnd/>
          </a:ln>
        </p:spPr>
        <p:txBody>
          <a:bodyPr wrap="none" anchor="ctr"/>
          <a:lstStyle/>
          <a:p>
            <a:endParaRPr lang="it-IT"/>
          </a:p>
        </p:txBody>
      </p:sp>
      <p:sp>
        <p:nvSpPr>
          <p:cNvPr id="32793" name="Line 25"/>
          <p:cNvSpPr>
            <a:spLocks noChangeShapeType="1"/>
          </p:cNvSpPr>
          <p:nvPr/>
        </p:nvSpPr>
        <p:spPr bwMode="auto">
          <a:xfrm>
            <a:off x="7467600" y="5181600"/>
            <a:ext cx="0" cy="152400"/>
          </a:xfrm>
          <a:prstGeom prst="line">
            <a:avLst/>
          </a:prstGeom>
          <a:noFill/>
          <a:ln w="9525">
            <a:solidFill>
              <a:schemeClr val="bg1"/>
            </a:solidFill>
            <a:round/>
            <a:headEnd/>
            <a:tailEnd/>
          </a:ln>
        </p:spPr>
        <p:txBody>
          <a:bodyPr wrap="none" anchor="ctr"/>
          <a:lstStyle/>
          <a:p>
            <a:endParaRPr lang="it-IT"/>
          </a:p>
        </p:txBody>
      </p:sp>
      <p:sp>
        <p:nvSpPr>
          <p:cNvPr id="32794" name="Line 26"/>
          <p:cNvSpPr>
            <a:spLocks noChangeShapeType="1"/>
          </p:cNvSpPr>
          <p:nvPr/>
        </p:nvSpPr>
        <p:spPr bwMode="auto">
          <a:xfrm>
            <a:off x="8001000" y="5181600"/>
            <a:ext cx="0" cy="152400"/>
          </a:xfrm>
          <a:prstGeom prst="line">
            <a:avLst/>
          </a:prstGeom>
          <a:noFill/>
          <a:ln w="9525">
            <a:solidFill>
              <a:schemeClr val="bg1"/>
            </a:solidFill>
            <a:round/>
            <a:headEnd/>
            <a:tailEnd/>
          </a:ln>
        </p:spPr>
        <p:txBody>
          <a:bodyPr wrap="none" anchor="ctr"/>
          <a:lstStyle/>
          <a:p>
            <a:endParaRPr lang="it-IT"/>
          </a:p>
        </p:txBody>
      </p:sp>
      <p:sp>
        <p:nvSpPr>
          <p:cNvPr id="32795" name="Line 27"/>
          <p:cNvSpPr>
            <a:spLocks noChangeShapeType="1"/>
          </p:cNvSpPr>
          <p:nvPr/>
        </p:nvSpPr>
        <p:spPr bwMode="auto">
          <a:xfrm>
            <a:off x="3810000" y="5181600"/>
            <a:ext cx="0" cy="152400"/>
          </a:xfrm>
          <a:prstGeom prst="line">
            <a:avLst/>
          </a:prstGeom>
          <a:noFill/>
          <a:ln w="9525">
            <a:solidFill>
              <a:schemeClr val="bg1"/>
            </a:solidFill>
            <a:round/>
            <a:headEnd/>
            <a:tailEnd/>
          </a:ln>
        </p:spPr>
        <p:txBody>
          <a:bodyPr wrap="none" anchor="ctr"/>
          <a:lstStyle/>
          <a:p>
            <a:endParaRPr lang="it-IT"/>
          </a:p>
        </p:txBody>
      </p:sp>
      <p:sp>
        <p:nvSpPr>
          <p:cNvPr id="32796" name="Line 28"/>
          <p:cNvSpPr>
            <a:spLocks noChangeShapeType="1"/>
          </p:cNvSpPr>
          <p:nvPr/>
        </p:nvSpPr>
        <p:spPr bwMode="auto">
          <a:xfrm>
            <a:off x="2514600" y="5181600"/>
            <a:ext cx="0" cy="152400"/>
          </a:xfrm>
          <a:prstGeom prst="line">
            <a:avLst/>
          </a:prstGeom>
          <a:noFill/>
          <a:ln w="9525">
            <a:solidFill>
              <a:schemeClr val="bg1"/>
            </a:solidFill>
            <a:round/>
            <a:headEnd/>
            <a:tailEnd/>
          </a:ln>
        </p:spPr>
        <p:txBody>
          <a:bodyPr wrap="none" anchor="ctr"/>
          <a:lstStyle/>
          <a:p>
            <a:endParaRPr lang="it-IT"/>
          </a:p>
        </p:txBody>
      </p:sp>
      <p:sp>
        <p:nvSpPr>
          <p:cNvPr id="32797" name="Line 29"/>
          <p:cNvSpPr>
            <a:spLocks noChangeShapeType="1"/>
          </p:cNvSpPr>
          <p:nvPr/>
        </p:nvSpPr>
        <p:spPr bwMode="auto">
          <a:xfrm>
            <a:off x="3124200" y="5181600"/>
            <a:ext cx="0" cy="152400"/>
          </a:xfrm>
          <a:prstGeom prst="line">
            <a:avLst/>
          </a:prstGeom>
          <a:noFill/>
          <a:ln w="9525">
            <a:solidFill>
              <a:schemeClr val="bg1"/>
            </a:solidFill>
            <a:round/>
            <a:headEnd/>
            <a:tailEnd/>
          </a:ln>
        </p:spPr>
        <p:txBody>
          <a:bodyPr wrap="none" anchor="ctr"/>
          <a:lstStyle/>
          <a:p>
            <a:endParaRPr lang="it-IT"/>
          </a:p>
        </p:txBody>
      </p:sp>
      <p:sp>
        <p:nvSpPr>
          <p:cNvPr id="32798" name="Text Box 30"/>
          <p:cNvSpPr txBox="1">
            <a:spLocks noChangeArrowheads="1"/>
          </p:cNvSpPr>
          <p:nvPr/>
        </p:nvSpPr>
        <p:spPr bwMode="auto">
          <a:xfrm>
            <a:off x="1279525" y="5418138"/>
            <a:ext cx="6940550" cy="304800"/>
          </a:xfrm>
          <a:prstGeom prst="rect">
            <a:avLst/>
          </a:prstGeom>
          <a:noFill/>
          <a:ln w="9525">
            <a:noFill/>
            <a:miter lim="800000"/>
            <a:headEnd/>
            <a:tailEnd/>
          </a:ln>
        </p:spPr>
        <p:txBody>
          <a:bodyPr wrap="none">
            <a:spAutoFit/>
          </a:bodyPr>
          <a:lstStyle/>
          <a:p>
            <a:pPr eaLnBrk="0" hangingPunct="0"/>
            <a:r>
              <a:rPr lang="it-IT" altLang="it-IT" sz="1400">
                <a:latin typeface="Square721 BT" pitchFamily="34" charset="0"/>
              </a:rPr>
              <a:t>0     100  200    300          0     100   200   300         0     100   200   300</a:t>
            </a:r>
          </a:p>
        </p:txBody>
      </p:sp>
      <p:sp>
        <p:nvSpPr>
          <p:cNvPr id="32799" name="Text Box 31"/>
          <p:cNvSpPr txBox="1">
            <a:spLocks noChangeArrowheads="1"/>
          </p:cNvSpPr>
          <p:nvPr/>
        </p:nvSpPr>
        <p:spPr bwMode="auto">
          <a:xfrm>
            <a:off x="1371600" y="5903913"/>
            <a:ext cx="1806575" cy="366712"/>
          </a:xfrm>
          <a:prstGeom prst="rect">
            <a:avLst/>
          </a:prstGeom>
          <a:noFill/>
          <a:ln w="9525">
            <a:noFill/>
            <a:miter lim="800000"/>
            <a:headEnd/>
            <a:tailEnd/>
          </a:ln>
        </p:spPr>
        <p:txBody>
          <a:bodyPr wrap="none">
            <a:spAutoFit/>
          </a:bodyPr>
          <a:lstStyle/>
          <a:p>
            <a:pPr eaLnBrk="0" hangingPunct="0"/>
            <a:r>
              <a:rPr lang="it-IT" altLang="it-IT" sz="1800" b="1">
                <a:latin typeface="Square721 BT" pitchFamily="34" charset="0"/>
              </a:rPr>
              <a:t>Tempo (minuti)</a:t>
            </a:r>
          </a:p>
        </p:txBody>
      </p:sp>
      <p:sp>
        <p:nvSpPr>
          <p:cNvPr id="32800" name="Text Box 32"/>
          <p:cNvSpPr txBox="1">
            <a:spLocks noChangeArrowheads="1"/>
          </p:cNvSpPr>
          <p:nvPr/>
        </p:nvSpPr>
        <p:spPr bwMode="auto">
          <a:xfrm>
            <a:off x="3886200" y="5865813"/>
            <a:ext cx="1806575" cy="366712"/>
          </a:xfrm>
          <a:prstGeom prst="rect">
            <a:avLst/>
          </a:prstGeom>
          <a:noFill/>
          <a:ln w="9525">
            <a:noFill/>
            <a:miter lim="800000"/>
            <a:headEnd/>
            <a:tailEnd/>
          </a:ln>
        </p:spPr>
        <p:txBody>
          <a:bodyPr wrap="none">
            <a:spAutoFit/>
          </a:bodyPr>
          <a:lstStyle/>
          <a:p>
            <a:pPr eaLnBrk="0" hangingPunct="0"/>
            <a:r>
              <a:rPr lang="it-IT" altLang="it-IT" sz="1800" b="1">
                <a:latin typeface="Square721 BT" pitchFamily="34" charset="0"/>
              </a:rPr>
              <a:t>Tempo (minuti)</a:t>
            </a:r>
          </a:p>
        </p:txBody>
      </p:sp>
      <p:sp>
        <p:nvSpPr>
          <p:cNvPr id="32801" name="Text Box 33"/>
          <p:cNvSpPr txBox="1">
            <a:spLocks noChangeArrowheads="1"/>
          </p:cNvSpPr>
          <p:nvPr/>
        </p:nvSpPr>
        <p:spPr bwMode="auto">
          <a:xfrm>
            <a:off x="6324600" y="5865813"/>
            <a:ext cx="1806575" cy="366712"/>
          </a:xfrm>
          <a:prstGeom prst="rect">
            <a:avLst/>
          </a:prstGeom>
          <a:noFill/>
          <a:ln w="9525">
            <a:noFill/>
            <a:miter lim="800000"/>
            <a:headEnd/>
            <a:tailEnd/>
          </a:ln>
        </p:spPr>
        <p:txBody>
          <a:bodyPr wrap="none">
            <a:spAutoFit/>
          </a:bodyPr>
          <a:lstStyle/>
          <a:p>
            <a:pPr eaLnBrk="0" hangingPunct="0"/>
            <a:r>
              <a:rPr lang="it-IT" altLang="it-IT" sz="1800" b="1">
                <a:latin typeface="Square721 BT" pitchFamily="34" charset="0"/>
              </a:rPr>
              <a:t>Tempo (minuti)</a:t>
            </a:r>
          </a:p>
        </p:txBody>
      </p:sp>
      <p:sp>
        <p:nvSpPr>
          <p:cNvPr id="32802" name="Line 34"/>
          <p:cNvSpPr>
            <a:spLocks noChangeShapeType="1"/>
          </p:cNvSpPr>
          <p:nvPr/>
        </p:nvSpPr>
        <p:spPr bwMode="auto">
          <a:xfrm flipH="1">
            <a:off x="1219200" y="4267200"/>
            <a:ext cx="152400" cy="0"/>
          </a:xfrm>
          <a:prstGeom prst="line">
            <a:avLst/>
          </a:prstGeom>
          <a:noFill/>
          <a:ln w="9525">
            <a:solidFill>
              <a:schemeClr val="tx1"/>
            </a:solidFill>
            <a:round/>
            <a:headEnd/>
            <a:tailEnd/>
          </a:ln>
        </p:spPr>
        <p:txBody>
          <a:bodyPr wrap="none" anchor="ctr"/>
          <a:lstStyle/>
          <a:p>
            <a:endParaRPr lang="it-IT"/>
          </a:p>
        </p:txBody>
      </p:sp>
      <p:sp>
        <p:nvSpPr>
          <p:cNvPr id="32803" name="Line 35"/>
          <p:cNvSpPr>
            <a:spLocks noChangeShapeType="1"/>
          </p:cNvSpPr>
          <p:nvPr/>
        </p:nvSpPr>
        <p:spPr bwMode="auto">
          <a:xfrm flipH="1">
            <a:off x="1219200" y="3505200"/>
            <a:ext cx="152400" cy="0"/>
          </a:xfrm>
          <a:prstGeom prst="line">
            <a:avLst/>
          </a:prstGeom>
          <a:noFill/>
          <a:ln w="9525">
            <a:solidFill>
              <a:schemeClr val="tx1"/>
            </a:solidFill>
            <a:round/>
            <a:headEnd/>
            <a:tailEnd/>
          </a:ln>
        </p:spPr>
        <p:txBody>
          <a:bodyPr wrap="none" anchor="ctr"/>
          <a:lstStyle/>
          <a:p>
            <a:endParaRPr lang="it-IT"/>
          </a:p>
        </p:txBody>
      </p:sp>
      <p:sp>
        <p:nvSpPr>
          <p:cNvPr id="32804" name="Line 36"/>
          <p:cNvSpPr>
            <a:spLocks noChangeShapeType="1"/>
          </p:cNvSpPr>
          <p:nvPr/>
        </p:nvSpPr>
        <p:spPr bwMode="auto">
          <a:xfrm flipH="1">
            <a:off x="1219200" y="2819400"/>
            <a:ext cx="152400" cy="0"/>
          </a:xfrm>
          <a:prstGeom prst="line">
            <a:avLst/>
          </a:prstGeom>
          <a:noFill/>
          <a:ln w="9525">
            <a:solidFill>
              <a:schemeClr val="tx1"/>
            </a:solidFill>
            <a:round/>
            <a:headEnd/>
            <a:tailEnd/>
          </a:ln>
        </p:spPr>
        <p:txBody>
          <a:bodyPr wrap="none" anchor="ctr"/>
          <a:lstStyle/>
          <a:p>
            <a:endParaRPr lang="it-IT"/>
          </a:p>
        </p:txBody>
      </p:sp>
      <p:sp>
        <p:nvSpPr>
          <p:cNvPr id="32805" name="Text Box 37"/>
          <p:cNvSpPr txBox="1">
            <a:spLocks noChangeArrowheads="1"/>
          </p:cNvSpPr>
          <p:nvPr/>
        </p:nvSpPr>
        <p:spPr bwMode="auto">
          <a:xfrm>
            <a:off x="762000" y="2667000"/>
            <a:ext cx="296863" cy="2536825"/>
          </a:xfrm>
          <a:prstGeom prst="rect">
            <a:avLst/>
          </a:prstGeom>
          <a:noFill/>
          <a:ln w="9525">
            <a:noFill/>
            <a:miter lim="800000"/>
            <a:headEnd/>
            <a:tailEnd/>
          </a:ln>
        </p:spPr>
        <p:txBody>
          <a:bodyPr wrap="none">
            <a:spAutoFit/>
          </a:bodyPr>
          <a:lstStyle/>
          <a:p>
            <a:pPr eaLnBrk="0" hangingPunct="0"/>
            <a:r>
              <a:rPr lang="it-IT" altLang="it-IT" sz="1600" b="1">
                <a:latin typeface="Square721 BT" pitchFamily="34" charset="0"/>
              </a:rPr>
              <a:t>3</a:t>
            </a:r>
          </a:p>
          <a:p>
            <a:pPr eaLnBrk="0" hangingPunct="0"/>
            <a:endParaRPr lang="it-IT" altLang="it-IT" sz="1600">
              <a:latin typeface="Square721 BT" pitchFamily="34" charset="0"/>
            </a:endParaRPr>
          </a:p>
          <a:p>
            <a:pPr eaLnBrk="0" hangingPunct="0"/>
            <a:endParaRPr lang="it-IT" altLang="it-IT" sz="1600">
              <a:latin typeface="Square721 BT" pitchFamily="34" charset="0"/>
            </a:endParaRPr>
          </a:p>
          <a:p>
            <a:pPr eaLnBrk="0" hangingPunct="0"/>
            <a:r>
              <a:rPr lang="it-IT" altLang="it-IT" sz="1600" b="1">
                <a:latin typeface="Square721 BT" pitchFamily="34" charset="0"/>
              </a:rPr>
              <a:t>2</a:t>
            </a:r>
          </a:p>
          <a:p>
            <a:pPr eaLnBrk="0" hangingPunct="0"/>
            <a:endParaRPr lang="it-IT" altLang="it-IT" sz="1600">
              <a:latin typeface="Square721 BT" pitchFamily="34" charset="0"/>
            </a:endParaRPr>
          </a:p>
          <a:p>
            <a:pPr eaLnBrk="0" hangingPunct="0"/>
            <a:endParaRPr lang="it-IT" altLang="it-IT" sz="1600">
              <a:latin typeface="Square721 BT" pitchFamily="34" charset="0"/>
            </a:endParaRPr>
          </a:p>
          <a:p>
            <a:pPr eaLnBrk="0" hangingPunct="0"/>
            <a:r>
              <a:rPr lang="it-IT" altLang="it-IT" sz="1600" b="1">
                <a:latin typeface="Square721 BT" pitchFamily="34" charset="0"/>
              </a:rPr>
              <a:t>1</a:t>
            </a:r>
          </a:p>
          <a:p>
            <a:pPr eaLnBrk="0" hangingPunct="0"/>
            <a:endParaRPr lang="it-IT" altLang="it-IT" sz="1600">
              <a:latin typeface="Square721 BT" pitchFamily="34" charset="0"/>
            </a:endParaRPr>
          </a:p>
          <a:p>
            <a:pPr eaLnBrk="0" hangingPunct="0"/>
            <a:endParaRPr lang="it-IT" altLang="it-IT" sz="1600">
              <a:solidFill>
                <a:srgbClr val="CC3300"/>
              </a:solidFill>
              <a:latin typeface="Square721 BT" pitchFamily="34" charset="0"/>
            </a:endParaRPr>
          </a:p>
          <a:p>
            <a:pPr eaLnBrk="0" hangingPunct="0"/>
            <a:endParaRPr lang="it-IT" altLang="it-IT" sz="1600">
              <a:solidFill>
                <a:srgbClr val="CC3300"/>
              </a:solidFill>
              <a:latin typeface="Square721 BT" pitchFamily="34" charset="0"/>
            </a:endParaRPr>
          </a:p>
        </p:txBody>
      </p:sp>
      <p:sp>
        <p:nvSpPr>
          <p:cNvPr id="32806" name="Text Box 38"/>
          <p:cNvSpPr txBox="1">
            <a:spLocks noChangeArrowheads="1"/>
          </p:cNvSpPr>
          <p:nvPr/>
        </p:nvSpPr>
        <p:spPr bwMode="auto">
          <a:xfrm>
            <a:off x="1676400" y="2263775"/>
            <a:ext cx="1254125" cy="396875"/>
          </a:xfrm>
          <a:prstGeom prst="rect">
            <a:avLst/>
          </a:prstGeom>
          <a:noFill/>
          <a:ln w="9525">
            <a:noFill/>
            <a:miter lim="800000"/>
            <a:headEnd/>
            <a:tailEnd/>
          </a:ln>
        </p:spPr>
        <p:txBody>
          <a:bodyPr wrap="none">
            <a:spAutoFit/>
          </a:bodyPr>
          <a:lstStyle/>
          <a:p>
            <a:pPr eaLnBrk="0" hangingPunct="0"/>
            <a:r>
              <a:rPr lang="it-IT" altLang="it-IT" sz="2000" b="1">
                <a:solidFill>
                  <a:schemeClr val="accent2"/>
                </a:solidFill>
                <a:latin typeface="Times" pitchFamily="18" charset="0"/>
              </a:rPr>
              <a:t>Discinesie</a:t>
            </a:r>
          </a:p>
        </p:txBody>
      </p:sp>
      <p:sp>
        <p:nvSpPr>
          <p:cNvPr id="32807" name="Text Box 39"/>
          <p:cNvSpPr txBox="1">
            <a:spLocks noChangeArrowheads="1"/>
          </p:cNvSpPr>
          <p:nvPr/>
        </p:nvSpPr>
        <p:spPr bwMode="auto">
          <a:xfrm>
            <a:off x="1981200" y="4403725"/>
            <a:ext cx="600075" cy="519113"/>
          </a:xfrm>
          <a:prstGeom prst="rect">
            <a:avLst/>
          </a:prstGeom>
          <a:noFill/>
          <a:ln w="9525">
            <a:noFill/>
            <a:miter lim="800000"/>
            <a:headEnd/>
            <a:tailEnd/>
          </a:ln>
        </p:spPr>
        <p:txBody>
          <a:bodyPr wrap="none">
            <a:spAutoFit/>
          </a:bodyPr>
          <a:lstStyle/>
          <a:p>
            <a:pPr eaLnBrk="0" hangingPunct="0"/>
            <a:r>
              <a:rPr lang="it-IT" altLang="it-IT" sz="2800" b="1">
                <a:solidFill>
                  <a:schemeClr val="bg1"/>
                </a:solidFill>
                <a:latin typeface="Times" pitchFamily="18" charset="0"/>
              </a:rPr>
              <a:t>off</a:t>
            </a:r>
          </a:p>
        </p:txBody>
      </p:sp>
      <p:sp>
        <p:nvSpPr>
          <p:cNvPr id="32808" name="Text Box 40"/>
          <p:cNvSpPr txBox="1">
            <a:spLocks noChangeArrowheads="1"/>
          </p:cNvSpPr>
          <p:nvPr/>
        </p:nvSpPr>
        <p:spPr bwMode="auto">
          <a:xfrm>
            <a:off x="4343400" y="4251325"/>
            <a:ext cx="600075" cy="519113"/>
          </a:xfrm>
          <a:prstGeom prst="rect">
            <a:avLst/>
          </a:prstGeom>
          <a:noFill/>
          <a:ln w="9525">
            <a:noFill/>
            <a:miter lim="800000"/>
            <a:headEnd/>
            <a:tailEnd/>
          </a:ln>
        </p:spPr>
        <p:txBody>
          <a:bodyPr wrap="none">
            <a:spAutoFit/>
          </a:bodyPr>
          <a:lstStyle/>
          <a:p>
            <a:pPr eaLnBrk="0" hangingPunct="0"/>
            <a:r>
              <a:rPr lang="it-IT" altLang="it-IT" sz="2800" b="1">
                <a:solidFill>
                  <a:schemeClr val="bg1"/>
                </a:solidFill>
                <a:latin typeface="Times" pitchFamily="18" charset="0"/>
              </a:rPr>
              <a:t>off</a:t>
            </a:r>
            <a:endParaRPr lang="it-IT" altLang="it-IT" sz="2000" b="1">
              <a:solidFill>
                <a:schemeClr val="bg1"/>
              </a:solidFill>
              <a:latin typeface="Times" pitchFamily="18" charset="0"/>
            </a:endParaRPr>
          </a:p>
        </p:txBody>
      </p:sp>
      <p:sp>
        <p:nvSpPr>
          <p:cNvPr id="32809" name="Text Box 41"/>
          <p:cNvSpPr txBox="1">
            <a:spLocks noChangeArrowheads="1"/>
          </p:cNvSpPr>
          <p:nvPr/>
        </p:nvSpPr>
        <p:spPr bwMode="auto">
          <a:xfrm>
            <a:off x="6629400" y="4175125"/>
            <a:ext cx="600075" cy="519113"/>
          </a:xfrm>
          <a:prstGeom prst="rect">
            <a:avLst/>
          </a:prstGeom>
          <a:noFill/>
          <a:ln w="9525">
            <a:noFill/>
            <a:miter lim="800000"/>
            <a:headEnd/>
            <a:tailEnd/>
          </a:ln>
        </p:spPr>
        <p:txBody>
          <a:bodyPr wrap="none">
            <a:spAutoFit/>
          </a:bodyPr>
          <a:lstStyle/>
          <a:p>
            <a:pPr eaLnBrk="0" hangingPunct="0"/>
            <a:r>
              <a:rPr lang="it-IT" altLang="it-IT" sz="2800" b="1">
                <a:solidFill>
                  <a:schemeClr val="bg1"/>
                </a:solidFill>
                <a:latin typeface="Times" pitchFamily="18" charset="0"/>
              </a:rPr>
              <a:t>off</a:t>
            </a:r>
          </a:p>
        </p:txBody>
      </p:sp>
      <p:sp>
        <p:nvSpPr>
          <p:cNvPr id="32810" name="Line 42"/>
          <p:cNvSpPr>
            <a:spLocks noChangeShapeType="1"/>
          </p:cNvSpPr>
          <p:nvPr/>
        </p:nvSpPr>
        <p:spPr bwMode="auto">
          <a:xfrm>
            <a:off x="3124200" y="2133600"/>
            <a:ext cx="0" cy="3048000"/>
          </a:xfrm>
          <a:prstGeom prst="line">
            <a:avLst/>
          </a:prstGeom>
          <a:noFill/>
          <a:ln w="9525">
            <a:solidFill>
              <a:schemeClr val="bg1"/>
            </a:solidFill>
            <a:round/>
            <a:headEnd/>
            <a:tailEnd/>
          </a:ln>
        </p:spPr>
        <p:txBody>
          <a:bodyPr wrap="none" anchor="ctr"/>
          <a:lstStyle/>
          <a:p>
            <a:endParaRPr lang="it-IT"/>
          </a:p>
        </p:txBody>
      </p:sp>
      <p:sp>
        <p:nvSpPr>
          <p:cNvPr id="32811" name="Line 43"/>
          <p:cNvSpPr>
            <a:spLocks noChangeShapeType="1"/>
          </p:cNvSpPr>
          <p:nvPr/>
        </p:nvSpPr>
        <p:spPr bwMode="auto">
          <a:xfrm>
            <a:off x="3810000" y="2133600"/>
            <a:ext cx="0" cy="3048000"/>
          </a:xfrm>
          <a:prstGeom prst="line">
            <a:avLst/>
          </a:prstGeom>
          <a:noFill/>
          <a:ln w="9525">
            <a:solidFill>
              <a:schemeClr val="bg1"/>
            </a:solidFill>
            <a:round/>
            <a:headEnd/>
            <a:tailEnd/>
          </a:ln>
        </p:spPr>
        <p:txBody>
          <a:bodyPr wrap="none" anchor="ctr"/>
          <a:lstStyle/>
          <a:p>
            <a:endParaRPr lang="it-IT"/>
          </a:p>
        </p:txBody>
      </p:sp>
      <p:sp>
        <p:nvSpPr>
          <p:cNvPr id="32812" name="Line 44"/>
          <p:cNvSpPr>
            <a:spLocks noChangeShapeType="1"/>
          </p:cNvSpPr>
          <p:nvPr/>
        </p:nvSpPr>
        <p:spPr bwMode="auto">
          <a:xfrm>
            <a:off x="5562600" y="2133600"/>
            <a:ext cx="0" cy="3048000"/>
          </a:xfrm>
          <a:prstGeom prst="line">
            <a:avLst/>
          </a:prstGeom>
          <a:noFill/>
          <a:ln w="9525">
            <a:solidFill>
              <a:schemeClr val="bg1"/>
            </a:solidFill>
            <a:round/>
            <a:headEnd/>
            <a:tailEnd/>
          </a:ln>
        </p:spPr>
        <p:txBody>
          <a:bodyPr wrap="none" anchor="ctr"/>
          <a:lstStyle/>
          <a:p>
            <a:endParaRPr lang="it-IT"/>
          </a:p>
        </p:txBody>
      </p:sp>
      <p:sp>
        <p:nvSpPr>
          <p:cNvPr id="32813" name="Line 45"/>
          <p:cNvSpPr>
            <a:spLocks noChangeShapeType="1"/>
          </p:cNvSpPr>
          <p:nvPr/>
        </p:nvSpPr>
        <p:spPr bwMode="auto">
          <a:xfrm>
            <a:off x="6248400" y="2133600"/>
            <a:ext cx="0" cy="3048000"/>
          </a:xfrm>
          <a:prstGeom prst="line">
            <a:avLst/>
          </a:prstGeom>
          <a:noFill/>
          <a:ln w="9525">
            <a:solidFill>
              <a:schemeClr val="bg1"/>
            </a:solidFill>
            <a:round/>
            <a:headEnd/>
            <a:tailEnd/>
          </a:ln>
        </p:spPr>
        <p:txBody>
          <a:bodyPr wrap="none" anchor="ctr"/>
          <a:lstStyle/>
          <a:p>
            <a:endParaRPr lang="it-IT"/>
          </a:p>
        </p:txBody>
      </p:sp>
      <p:sp>
        <p:nvSpPr>
          <p:cNvPr id="32814" name="Line 46"/>
          <p:cNvSpPr>
            <a:spLocks noChangeShapeType="1"/>
          </p:cNvSpPr>
          <p:nvPr/>
        </p:nvSpPr>
        <p:spPr bwMode="auto">
          <a:xfrm>
            <a:off x="8001000" y="2133600"/>
            <a:ext cx="0" cy="3048000"/>
          </a:xfrm>
          <a:prstGeom prst="line">
            <a:avLst/>
          </a:prstGeom>
          <a:noFill/>
          <a:ln w="9525">
            <a:solidFill>
              <a:schemeClr val="bg1"/>
            </a:solidFill>
            <a:round/>
            <a:headEnd/>
            <a:tailEnd/>
          </a:ln>
        </p:spPr>
        <p:txBody>
          <a:bodyPr wrap="none" anchor="ctr"/>
          <a:lstStyle/>
          <a:p>
            <a:endParaRPr lang="it-IT"/>
          </a:p>
        </p:txBody>
      </p:sp>
      <p:sp>
        <p:nvSpPr>
          <p:cNvPr id="32815" name="Line 47"/>
          <p:cNvSpPr>
            <a:spLocks noChangeShapeType="1"/>
          </p:cNvSpPr>
          <p:nvPr/>
        </p:nvSpPr>
        <p:spPr bwMode="auto">
          <a:xfrm>
            <a:off x="1371600" y="5334000"/>
            <a:ext cx="6629400" cy="0"/>
          </a:xfrm>
          <a:prstGeom prst="line">
            <a:avLst/>
          </a:prstGeom>
          <a:noFill/>
          <a:ln w="9525">
            <a:solidFill>
              <a:schemeClr val="bg1"/>
            </a:solidFill>
            <a:round/>
            <a:headEnd/>
            <a:tailEnd/>
          </a:ln>
        </p:spPr>
        <p:txBody>
          <a:bodyPr wrap="none" anchor="ctr"/>
          <a:lstStyle/>
          <a:p>
            <a:endParaRPr lang="it-IT"/>
          </a:p>
        </p:txBody>
      </p:sp>
      <p:sp>
        <p:nvSpPr>
          <p:cNvPr id="32816" name="Line 48"/>
          <p:cNvSpPr>
            <a:spLocks noChangeShapeType="1"/>
          </p:cNvSpPr>
          <p:nvPr/>
        </p:nvSpPr>
        <p:spPr bwMode="auto">
          <a:xfrm>
            <a:off x="1371600" y="2133600"/>
            <a:ext cx="6629400" cy="0"/>
          </a:xfrm>
          <a:prstGeom prst="line">
            <a:avLst/>
          </a:prstGeom>
          <a:noFill/>
          <a:ln w="9525">
            <a:solidFill>
              <a:schemeClr val="bg1"/>
            </a:solidFill>
            <a:round/>
            <a:headEnd/>
            <a:tailEnd/>
          </a:ln>
        </p:spPr>
        <p:txBody>
          <a:bodyPr wrap="none" anchor="ctr"/>
          <a:lstStyle/>
          <a:p>
            <a:endParaRPr lang="it-IT"/>
          </a:p>
        </p:txBody>
      </p:sp>
      <p:sp>
        <p:nvSpPr>
          <p:cNvPr id="32817" name="Line 49"/>
          <p:cNvSpPr>
            <a:spLocks noChangeShapeType="1"/>
          </p:cNvSpPr>
          <p:nvPr/>
        </p:nvSpPr>
        <p:spPr bwMode="auto">
          <a:xfrm flipV="1">
            <a:off x="3124200" y="4038600"/>
            <a:ext cx="685800" cy="228600"/>
          </a:xfrm>
          <a:prstGeom prst="line">
            <a:avLst/>
          </a:prstGeom>
          <a:noFill/>
          <a:ln w="9525">
            <a:solidFill>
              <a:schemeClr val="bg1"/>
            </a:solidFill>
            <a:round/>
            <a:headEnd/>
            <a:tailEnd/>
          </a:ln>
        </p:spPr>
        <p:txBody>
          <a:bodyPr wrap="none" anchor="ctr"/>
          <a:lstStyle/>
          <a:p>
            <a:endParaRPr lang="it-IT"/>
          </a:p>
        </p:txBody>
      </p:sp>
      <p:sp>
        <p:nvSpPr>
          <p:cNvPr id="32818" name="Line 50"/>
          <p:cNvSpPr>
            <a:spLocks noChangeShapeType="1"/>
          </p:cNvSpPr>
          <p:nvPr/>
        </p:nvSpPr>
        <p:spPr bwMode="auto">
          <a:xfrm flipV="1">
            <a:off x="5562600" y="3810000"/>
            <a:ext cx="685800" cy="228600"/>
          </a:xfrm>
          <a:prstGeom prst="line">
            <a:avLst/>
          </a:prstGeom>
          <a:noFill/>
          <a:ln w="9525">
            <a:solidFill>
              <a:schemeClr val="bg1"/>
            </a:solidFill>
            <a:round/>
            <a:headEnd/>
            <a:tailEnd/>
          </a:ln>
        </p:spPr>
        <p:txBody>
          <a:bodyPr wrap="none" anchor="ctr"/>
          <a:lstStyle/>
          <a:p>
            <a:endParaRPr lang="it-IT"/>
          </a:p>
        </p:txBody>
      </p:sp>
      <p:sp>
        <p:nvSpPr>
          <p:cNvPr id="32819" name="Line 51"/>
          <p:cNvSpPr>
            <a:spLocks noChangeShapeType="1"/>
          </p:cNvSpPr>
          <p:nvPr/>
        </p:nvSpPr>
        <p:spPr bwMode="auto">
          <a:xfrm>
            <a:off x="3124200" y="2819400"/>
            <a:ext cx="685800" cy="304800"/>
          </a:xfrm>
          <a:prstGeom prst="line">
            <a:avLst/>
          </a:prstGeom>
          <a:noFill/>
          <a:ln w="9525">
            <a:solidFill>
              <a:schemeClr val="bg1"/>
            </a:solidFill>
            <a:round/>
            <a:headEnd/>
            <a:tailEnd/>
          </a:ln>
        </p:spPr>
        <p:txBody>
          <a:bodyPr wrap="none" anchor="ctr"/>
          <a:lstStyle/>
          <a:p>
            <a:endParaRPr lang="it-IT"/>
          </a:p>
        </p:txBody>
      </p:sp>
      <p:sp>
        <p:nvSpPr>
          <p:cNvPr id="32820" name="Line 52"/>
          <p:cNvSpPr>
            <a:spLocks noChangeShapeType="1"/>
          </p:cNvSpPr>
          <p:nvPr/>
        </p:nvSpPr>
        <p:spPr bwMode="auto">
          <a:xfrm>
            <a:off x="5562600" y="3124200"/>
            <a:ext cx="685800" cy="381000"/>
          </a:xfrm>
          <a:prstGeom prst="line">
            <a:avLst/>
          </a:prstGeom>
          <a:noFill/>
          <a:ln w="9525">
            <a:solidFill>
              <a:schemeClr val="bg1"/>
            </a:solidFill>
            <a:round/>
            <a:headEnd/>
            <a:tailEnd/>
          </a:ln>
        </p:spPr>
        <p:txBody>
          <a:bodyPr wrap="none" anchor="ctr"/>
          <a:lstStyle/>
          <a:p>
            <a:endParaRPr lang="it-IT"/>
          </a:p>
        </p:txBody>
      </p:sp>
      <p:sp>
        <p:nvSpPr>
          <p:cNvPr id="32821" name="Freeform 53"/>
          <p:cNvSpPr>
            <a:spLocks/>
          </p:cNvSpPr>
          <p:nvPr/>
        </p:nvSpPr>
        <p:spPr bwMode="auto">
          <a:xfrm rot="-873167">
            <a:off x="1143000" y="3048000"/>
            <a:ext cx="1790700" cy="2286000"/>
          </a:xfrm>
          <a:custGeom>
            <a:avLst/>
            <a:gdLst>
              <a:gd name="T0" fmla="*/ 0 w 1128"/>
              <a:gd name="T1" fmla="*/ 1408 h 1552"/>
              <a:gd name="T2" fmla="*/ 576 w 1128"/>
              <a:gd name="T3" fmla="*/ 16 h 1552"/>
              <a:gd name="T4" fmla="*/ 1056 w 1128"/>
              <a:gd name="T5" fmla="*/ 1312 h 1552"/>
              <a:gd name="T6" fmla="*/ 1008 w 1128"/>
              <a:gd name="T7" fmla="*/ 1456 h 1552"/>
              <a:gd name="T8" fmla="*/ 0 60000 65536"/>
              <a:gd name="T9" fmla="*/ 0 60000 65536"/>
              <a:gd name="T10" fmla="*/ 0 60000 65536"/>
              <a:gd name="T11" fmla="*/ 0 60000 65536"/>
              <a:gd name="T12" fmla="*/ 0 w 1128"/>
              <a:gd name="T13" fmla="*/ 0 h 1552"/>
              <a:gd name="T14" fmla="*/ 1128 w 1128"/>
              <a:gd name="T15" fmla="*/ 1552 h 1552"/>
            </a:gdLst>
            <a:ahLst/>
            <a:cxnLst>
              <a:cxn ang="T8">
                <a:pos x="T0" y="T1"/>
              </a:cxn>
              <a:cxn ang="T9">
                <a:pos x="T2" y="T3"/>
              </a:cxn>
              <a:cxn ang="T10">
                <a:pos x="T4" y="T5"/>
              </a:cxn>
              <a:cxn ang="T11">
                <a:pos x="T6" y="T7"/>
              </a:cxn>
            </a:cxnLst>
            <a:rect l="T12" t="T13" r="T14" b="T15"/>
            <a:pathLst>
              <a:path w="1128" h="1552">
                <a:moveTo>
                  <a:pt x="0" y="1408"/>
                </a:moveTo>
                <a:cubicBezTo>
                  <a:pt x="200" y="720"/>
                  <a:pt x="400" y="32"/>
                  <a:pt x="576" y="16"/>
                </a:cubicBezTo>
                <a:cubicBezTo>
                  <a:pt x="752" y="0"/>
                  <a:pt x="984" y="1072"/>
                  <a:pt x="1056" y="1312"/>
                </a:cubicBezTo>
                <a:cubicBezTo>
                  <a:pt x="1128" y="1552"/>
                  <a:pt x="1016" y="1424"/>
                  <a:pt x="1008" y="1456"/>
                </a:cubicBezTo>
              </a:path>
            </a:pathLst>
          </a:custGeom>
          <a:noFill/>
          <a:ln w="9525">
            <a:solidFill>
              <a:schemeClr val="bg1"/>
            </a:solidFill>
            <a:round/>
            <a:headEnd/>
            <a:tailEnd/>
          </a:ln>
        </p:spPr>
        <p:txBody>
          <a:bodyPr wrap="none" anchor="ctr"/>
          <a:lstStyle/>
          <a:p>
            <a:endParaRPr lang="it-IT"/>
          </a:p>
        </p:txBody>
      </p:sp>
      <p:sp>
        <p:nvSpPr>
          <p:cNvPr id="32822" name="Freeform 54"/>
          <p:cNvSpPr>
            <a:spLocks/>
          </p:cNvSpPr>
          <p:nvPr/>
        </p:nvSpPr>
        <p:spPr bwMode="auto">
          <a:xfrm rot="-620043">
            <a:off x="3657600" y="2819400"/>
            <a:ext cx="1790700" cy="2514600"/>
          </a:xfrm>
          <a:custGeom>
            <a:avLst/>
            <a:gdLst>
              <a:gd name="T0" fmla="*/ 0 w 1128"/>
              <a:gd name="T1" fmla="*/ 1408 h 1552"/>
              <a:gd name="T2" fmla="*/ 576 w 1128"/>
              <a:gd name="T3" fmla="*/ 16 h 1552"/>
              <a:gd name="T4" fmla="*/ 1056 w 1128"/>
              <a:gd name="T5" fmla="*/ 1312 h 1552"/>
              <a:gd name="T6" fmla="*/ 1008 w 1128"/>
              <a:gd name="T7" fmla="*/ 1456 h 1552"/>
              <a:gd name="T8" fmla="*/ 0 60000 65536"/>
              <a:gd name="T9" fmla="*/ 0 60000 65536"/>
              <a:gd name="T10" fmla="*/ 0 60000 65536"/>
              <a:gd name="T11" fmla="*/ 0 60000 65536"/>
              <a:gd name="T12" fmla="*/ 0 w 1128"/>
              <a:gd name="T13" fmla="*/ 0 h 1552"/>
              <a:gd name="T14" fmla="*/ 1128 w 1128"/>
              <a:gd name="T15" fmla="*/ 1552 h 1552"/>
            </a:gdLst>
            <a:ahLst/>
            <a:cxnLst>
              <a:cxn ang="T8">
                <a:pos x="T0" y="T1"/>
              </a:cxn>
              <a:cxn ang="T9">
                <a:pos x="T2" y="T3"/>
              </a:cxn>
              <a:cxn ang="T10">
                <a:pos x="T4" y="T5"/>
              </a:cxn>
              <a:cxn ang="T11">
                <a:pos x="T6" y="T7"/>
              </a:cxn>
            </a:cxnLst>
            <a:rect l="T12" t="T13" r="T14" b="T15"/>
            <a:pathLst>
              <a:path w="1128" h="1552">
                <a:moveTo>
                  <a:pt x="0" y="1408"/>
                </a:moveTo>
                <a:cubicBezTo>
                  <a:pt x="200" y="720"/>
                  <a:pt x="400" y="32"/>
                  <a:pt x="576" y="16"/>
                </a:cubicBezTo>
                <a:cubicBezTo>
                  <a:pt x="752" y="0"/>
                  <a:pt x="984" y="1072"/>
                  <a:pt x="1056" y="1312"/>
                </a:cubicBezTo>
                <a:cubicBezTo>
                  <a:pt x="1128" y="1552"/>
                  <a:pt x="1016" y="1424"/>
                  <a:pt x="1008" y="1456"/>
                </a:cubicBezTo>
              </a:path>
            </a:pathLst>
          </a:custGeom>
          <a:noFill/>
          <a:ln w="9525">
            <a:solidFill>
              <a:schemeClr val="bg1"/>
            </a:solidFill>
            <a:round/>
            <a:headEnd/>
            <a:tailEnd/>
          </a:ln>
        </p:spPr>
        <p:txBody>
          <a:bodyPr wrap="none" anchor="ctr"/>
          <a:lstStyle/>
          <a:p>
            <a:endParaRPr lang="it-IT"/>
          </a:p>
        </p:txBody>
      </p:sp>
      <p:sp>
        <p:nvSpPr>
          <p:cNvPr id="32823" name="Freeform 55"/>
          <p:cNvSpPr>
            <a:spLocks/>
          </p:cNvSpPr>
          <p:nvPr/>
        </p:nvSpPr>
        <p:spPr bwMode="auto">
          <a:xfrm rot="-671039">
            <a:off x="6096000" y="2819400"/>
            <a:ext cx="1790700" cy="2514600"/>
          </a:xfrm>
          <a:custGeom>
            <a:avLst/>
            <a:gdLst>
              <a:gd name="T0" fmla="*/ 0 w 1128"/>
              <a:gd name="T1" fmla="*/ 1408 h 1552"/>
              <a:gd name="T2" fmla="*/ 576 w 1128"/>
              <a:gd name="T3" fmla="*/ 16 h 1552"/>
              <a:gd name="T4" fmla="*/ 1056 w 1128"/>
              <a:gd name="T5" fmla="*/ 1312 h 1552"/>
              <a:gd name="T6" fmla="*/ 1008 w 1128"/>
              <a:gd name="T7" fmla="*/ 1456 h 1552"/>
              <a:gd name="T8" fmla="*/ 0 60000 65536"/>
              <a:gd name="T9" fmla="*/ 0 60000 65536"/>
              <a:gd name="T10" fmla="*/ 0 60000 65536"/>
              <a:gd name="T11" fmla="*/ 0 60000 65536"/>
              <a:gd name="T12" fmla="*/ 0 w 1128"/>
              <a:gd name="T13" fmla="*/ 0 h 1552"/>
              <a:gd name="T14" fmla="*/ 1128 w 1128"/>
              <a:gd name="T15" fmla="*/ 1552 h 1552"/>
            </a:gdLst>
            <a:ahLst/>
            <a:cxnLst>
              <a:cxn ang="T8">
                <a:pos x="T0" y="T1"/>
              </a:cxn>
              <a:cxn ang="T9">
                <a:pos x="T2" y="T3"/>
              </a:cxn>
              <a:cxn ang="T10">
                <a:pos x="T4" y="T5"/>
              </a:cxn>
              <a:cxn ang="T11">
                <a:pos x="T6" y="T7"/>
              </a:cxn>
            </a:cxnLst>
            <a:rect l="T12" t="T13" r="T14" b="T15"/>
            <a:pathLst>
              <a:path w="1128" h="1552">
                <a:moveTo>
                  <a:pt x="0" y="1408"/>
                </a:moveTo>
                <a:cubicBezTo>
                  <a:pt x="200" y="720"/>
                  <a:pt x="400" y="32"/>
                  <a:pt x="576" y="16"/>
                </a:cubicBezTo>
                <a:cubicBezTo>
                  <a:pt x="752" y="0"/>
                  <a:pt x="984" y="1072"/>
                  <a:pt x="1056" y="1312"/>
                </a:cubicBezTo>
                <a:cubicBezTo>
                  <a:pt x="1128" y="1552"/>
                  <a:pt x="1016" y="1424"/>
                  <a:pt x="1008" y="1456"/>
                </a:cubicBezTo>
              </a:path>
            </a:pathLst>
          </a:custGeom>
          <a:noFill/>
          <a:ln w="9525">
            <a:solidFill>
              <a:schemeClr val="bg1"/>
            </a:solidFill>
            <a:round/>
            <a:headEnd/>
            <a:tailEnd/>
          </a:ln>
        </p:spPr>
        <p:txBody>
          <a:bodyPr wrap="none" anchor="ctr"/>
          <a:lstStyle/>
          <a:p>
            <a:endParaRPr lang="it-IT"/>
          </a:p>
        </p:txBody>
      </p:sp>
      <p:sp>
        <p:nvSpPr>
          <p:cNvPr id="32824" name="Text Box 56"/>
          <p:cNvSpPr txBox="1">
            <a:spLocks noChangeArrowheads="1"/>
          </p:cNvSpPr>
          <p:nvPr/>
        </p:nvSpPr>
        <p:spPr bwMode="auto">
          <a:xfrm>
            <a:off x="4114800" y="2339975"/>
            <a:ext cx="1254125" cy="396875"/>
          </a:xfrm>
          <a:prstGeom prst="rect">
            <a:avLst/>
          </a:prstGeom>
          <a:noFill/>
          <a:ln w="9525">
            <a:noFill/>
            <a:miter lim="800000"/>
            <a:headEnd/>
            <a:tailEnd/>
          </a:ln>
        </p:spPr>
        <p:txBody>
          <a:bodyPr wrap="none">
            <a:spAutoFit/>
          </a:bodyPr>
          <a:lstStyle/>
          <a:p>
            <a:pPr eaLnBrk="0" hangingPunct="0"/>
            <a:r>
              <a:rPr lang="it-IT" altLang="it-IT" sz="2000" b="1">
                <a:solidFill>
                  <a:schemeClr val="accent2"/>
                </a:solidFill>
                <a:latin typeface="Times" pitchFamily="18" charset="0"/>
              </a:rPr>
              <a:t>Discinesie</a:t>
            </a:r>
            <a:endParaRPr lang="it-IT" altLang="it-IT" sz="1600" b="1">
              <a:solidFill>
                <a:schemeClr val="accent2"/>
              </a:solidFill>
              <a:latin typeface="Times" pitchFamily="18" charset="0"/>
            </a:endParaRPr>
          </a:p>
        </p:txBody>
      </p:sp>
      <p:sp>
        <p:nvSpPr>
          <p:cNvPr id="32825" name="Text Box 57"/>
          <p:cNvSpPr txBox="1">
            <a:spLocks noChangeArrowheads="1"/>
          </p:cNvSpPr>
          <p:nvPr/>
        </p:nvSpPr>
        <p:spPr bwMode="auto">
          <a:xfrm>
            <a:off x="6477000" y="2339975"/>
            <a:ext cx="1254125" cy="396875"/>
          </a:xfrm>
          <a:prstGeom prst="rect">
            <a:avLst/>
          </a:prstGeom>
          <a:noFill/>
          <a:ln w="9525">
            <a:noFill/>
            <a:miter lim="800000"/>
            <a:headEnd/>
            <a:tailEnd/>
          </a:ln>
        </p:spPr>
        <p:txBody>
          <a:bodyPr wrap="none">
            <a:spAutoFit/>
          </a:bodyPr>
          <a:lstStyle/>
          <a:p>
            <a:pPr eaLnBrk="0" hangingPunct="0"/>
            <a:r>
              <a:rPr lang="it-IT" altLang="it-IT" sz="2000" b="1">
                <a:solidFill>
                  <a:schemeClr val="accent2"/>
                </a:solidFill>
                <a:latin typeface="Times" pitchFamily="18" charset="0"/>
              </a:rPr>
              <a:t>Discinesie</a:t>
            </a:r>
            <a:endParaRPr lang="it-IT" altLang="it-IT" sz="1600" b="1">
              <a:solidFill>
                <a:schemeClr val="accent2"/>
              </a:solidFill>
              <a:latin typeface="Times" pitchFamily="18" charset="0"/>
            </a:endParaRPr>
          </a:p>
        </p:txBody>
      </p:sp>
      <p:sp>
        <p:nvSpPr>
          <p:cNvPr id="32826" name="Text Box 58"/>
          <p:cNvSpPr txBox="1">
            <a:spLocks noChangeArrowheads="1"/>
          </p:cNvSpPr>
          <p:nvPr/>
        </p:nvSpPr>
        <p:spPr bwMode="auto">
          <a:xfrm>
            <a:off x="2514600" y="3184525"/>
            <a:ext cx="560388" cy="519113"/>
          </a:xfrm>
          <a:prstGeom prst="rect">
            <a:avLst/>
          </a:prstGeom>
          <a:noFill/>
          <a:ln w="9525">
            <a:noFill/>
            <a:miter lim="800000"/>
            <a:headEnd/>
            <a:tailEnd/>
          </a:ln>
        </p:spPr>
        <p:txBody>
          <a:bodyPr wrap="none">
            <a:spAutoFit/>
          </a:bodyPr>
          <a:lstStyle/>
          <a:p>
            <a:pPr eaLnBrk="0" hangingPunct="0"/>
            <a:r>
              <a:rPr lang="it-IT" altLang="it-IT" sz="2800" b="1">
                <a:solidFill>
                  <a:srgbClr val="FFFF00"/>
                </a:solidFill>
                <a:latin typeface="Times" pitchFamily="18" charset="0"/>
              </a:rPr>
              <a:t>on</a:t>
            </a:r>
            <a:endParaRPr lang="it-IT" altLang="it-IT" sz="2000" b="1">
              <a:solidFill>
                <a:srgbClr val="FFFF00"/>
              </a:solidFill>
              <a:latin typeface="Times" pitchFamily="18" charset="0"/>
            </a:endParaRPr>
          </a:p>
        </p:txBody>
      </p:sp>
      <p:sp>
        <p:nvSpPr>
          <p:cNvPr id="32827" name="Text Box 59"/>
          <p:cNvSpPr txBox="1">
            <a:spLocks noChangeArrowheads="1"/>
          </p:cNvSpPr>
          <p:nvPr/>
        </p:nvSpPr>
        <p:spPr bwMode="auto">
          <a:xfrm>
            <a:off x="4953000" y="3276600"/>
            <a:ext cx="560388" cy="519113"/>
          </a:xfrm>
          <a:prstGeom prst="rect">
            <a:avLst/>
          </a:prstGeom>
          <a:noFill/>
          <a:ln w="9525">
            <a:noFill/>
            <a:miter lim="800000"/>
            <a:headEnd/>
            <a:tailEnd/>
          </a:ln>
        </p:spPr>
        <p:txBody>
          <a:bodyPr wrap="none">
            <a:spAutoFit/>
          </a:bodyPr>
          <a:lstStyle/>
          <a:p>
            <a:pPr eaLnBrk="0" hangingPunct="0"/>
            <a:r>
              <a:rPr lang="it-IT" altLang="it-IT" sz="2800" b="1">
                <a:solidFill>
                  <a:srgbClr val="FFFF00"/>
                </a:solidFill>
                <a:latin typeface="Times" pitchFamily="18" charset="0"/>
              </a:rPr>
              <a:t>on</a:t>
            </a:r>
            <a:endParaRPr lang="it-IT" altLang="it-IT" sz="2000" b="1">
              <a:solidFill>
                <a:srgbClr val="FFFF00"/>
              </a:solidFill>
              <a:latin typeface="Times" pitchFamily="18" charset="0"/>
            </a:endParaRPr>
          </a:p>
        </p:txBody>
      </p:sp>
      <p:sp>
        <p:nvSpPr>
          <p:cNvPr id="32828" name="Text Box 60"/>
          <p:cNvSpPr txBox="1">
            <a:spLocks noChangeArrowheads="1"/>
          </p:cNvSpPr>
          <p:nvPr/>
        </p:nvSpPr>
        <p:spPr bwMode="auto">
          <a:xfrm>
            <a:off x="7467600" y="3352800"/>
            <a:ext cx="560388" cy="519113"/>
          </a:xfrm>
          <a:prstGeom prst="rect">
            <a:avLst/>
          </a:prstGeom>
          <a:noFill/>
          <a:ln w="9525">
            <a:noFill/>
            <a:miter lim="800000"/>
            <a:headEnd/>
            <a:tailEnd/>
          </a:ln>
        </p:spPr>
        <p:txBody>
          <a:bodyPr wrap="none">
            <a:spAutoFit/>
          </a:bodyPr>
          <a:lstStyle/>
          <a:p>
            <a:pPr eaLnBrk="0" hangingPunct="0"/>
            <a:r>
              <a:rPr lang="it-IT" altLang="it-IT" sz="2800" b="1">
                <a:solidFill>
                  <a:srgbClr val="FFFF00"/>
                </a:solidFill>
                <a:latin typeface="Times" pitchFamily="18" charset="0"/>
              </a:rPr>
              <a:t>on</a:t>
            </a:r>
            <a:endParaRPr lang="it-IT" altLang="it-IT" sz="2000" b="1">
              <a:solidFill>
                <a:srgbClr val="FFFF00"/>
              </a:solidFill>
              <a:latin typeface="Times" pitchFamily="18" charset="0"/>
            </a:endParaRPr>
          </a:p>
        </p:txBody>
      </p:sp>
      <p:sp>
        <p:nvSpPr>
          <p:cNvPr id="32829" name="Rectangle 61"/>
          <p:cNvSpPr>
            <a:spLocks noGrp="1" noChangeArrowheads="1"/>
          </p:cNvSpPr>
          <p:nvPr>
            <p:ph type="title"/>
          </p:nvPr>
        </p:nvSpPr>
        <p:spPr>
          <a:xfrm>
            <a:off x="250825" y="228600"/>
            <a:ext cx="8713788" cy="1400175"/>
          </a:xfrm>
        </p:spPr>
        <p:txBody>
          <a:bodyPr/>
          <a:lstStyle/>
          <a:p>
            <a:pPr algn="ctr" eaLnBrk="1" hangingPunct="1">
              <a:tabLst>
                <a:tab pos="4041775" algn="l"/>
              </a:tabLst>
            </a:pPr>
            <a:r>
              <a:rPr lang="it-IT" altLang="it-IT" sz="3600" smtClean="0">
                <a:solidFill>
                  <a:srgbClr val="FFFF00"/>
                </a:solidFill>
                <a:effectLst/>
              </a:rPr>
              <a:t>Effetto della progressione della malattia sulla finestra terapeutica della L-dopa</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r>
              <a:rPr lang="it-IT" sz="4000" b="1" smtClean="0">
                <a:solidFill>
                  <a:srgbClr val="FFFF00"/>
                </a:solidFill>
                <a:effectLst/>
              </a:rPr>
              <a:t>SINDROME DA </a:t>
            </a:r>
            <a:r>
              <a:rPr lang="it-IT" sz="3600" b="1" smtClean="0">
                <a:solidFill>
                  <a:srgbClr val="FFFF00"/>
                </a:solidFill>
                <a:effectLst/>
              </a:rPr>
              <a:t>LUNGO TRATTAMENTO</a:t>
            </a:r>
            <a:r>
              <a:rPr lang="it-IT" sz="4000" b="1" smtClean="0">
                <a:solidFill>
                  <a:srgbClr val="FFFF00"/>
                </a:solidFill>
                <a:effectLst/>
              </a:rPr>
              <a:t>  CON LEVODOPA</a:t>
            </a:r>
          </a:p>
        </p:txBody>
      </p:sp>
      <p:sp>
        <p:nvSpPr>
          <p:cNvPr id="53251" name="Rectangle 3"/>
          <p:cNvSpPr>
            <a:spLocks noGrp="1" noChangeArrowheads="1"/>
          </p:cNvSpPr>
          <p:nvPr>
            <p:ph type="body" idx="1"/>
          </p:nvPr>
        </p:nvSpPr>
        <p:spPr>
          <a:xfrm>
            <a:off x="457200" y="2636838"/>
            <a:ext cx="8229600" cy="3382962"/>
          </a:xfrm>
        </p:spPr>
        <p:txBody>
          <a:bodyPr/>
          <a:lstStyle/>
          <a:p>
            <a:pPr algn="ctr" eaLnBrk="1" hangingPunct="1">
              <a:buFontTx/>
              <a:buNone/>
              <a:defRPr/>
            </a:pPr>
            <a:r>
              <a:rPr lang="en-US" altLang="it-IT" sz="4000" smtClean="0"/>
              <a:t>La stimolazione pulsatile con farmaci dopaminergici a breve emivita (Levodopa, emivita di circa 3 ore) sembra essere il meccanismo responsabile</a:t>
            </a:r>
            <a:endParaRPr lang="it-IT" sz="40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3"/>
          <a:srcRect/>
          <a:stretch>
            <a:fillRect/>
          </a:stretch>
        </p:blipFill>
        <p:spPr bwMode="auto">
          <a:xfrm>
            <a:off x="1476375" y="2017713"/>
            <a:ext cx="6335713" cy="3849687"/>
          </a:xfrm>
          <a:prstGeom prst="rect">
            <a:avLst/>
          </a:prstGeom>
          <a:noFill/>
          <a:ln w="38100">
            <a:solidFill>
              <a:srgbClr val="003366"/>
            </a:solidFill>
            <a:miter lim="800000"/>
            <a:headEnd/>
            <a:tailEnd/>
          </a:ln>
        </p:spPr>
      </p:pic>
      <p:sp>
        <p:nvSpPr>
          <p:cNvPr id="34819" name="Rectangle 4"/>
          <p:cNvSpPr>
            <a:spLocks noChangeArrowheads="1"/>
          </p:cNvSpPr>
          <p:nvPr/>
        </p:nvSpPr>
        <p:spPr bwMode="auto">
          <a:xfrm>
            <a:off x="1692275" y="6019800"/>
            <a:ext cx="6119813" cy="1006475"/>
          </a:xfrm>
          <a:prstGeom prst="rect">
            <a:avLst/>
          </a:prstGeom>
          <a:noFill/>
          <a:ln w="9525">
            <a:noFill/>
            <a:miter lim="800000"/>
            <a:headEnd/>
            <a:tailEnd/>
          </a:ln>
        </p:spPr>
        <p:txBody>
          <a:bodyPr>
            <a:spAutoFit/>
          </a:bodyPr>
          <a:lstStyle/>
          <a:p>
            <a:pPr eaLnBrk="0" hangingPunct="0"/>
            <a:r>
              <a:rPr lang="it-IT" altLang="it-IT" sz="2000">
                <a:solidFill>
                  <a:schemeClr val="accent2"/>
                </a:solidFill>
                <a:latin typeface="Square721 BT" pitchFamily="34" charset="0"/>
              </a:rPr>
              <a:t>la somministrazione di due dosi </a:t>
            </a:r>
            <a:r>
              <a:rPr lang="it-IT" altLang="it-IT" sz="2000">
                <a:solidFill>
                  <a:srgbClr val="FFFF00"/>
                </a:solidFill>
                <a:latin typeface="Square721 BT" pitchFamily="34" charset="0"/>
              </a:rPr>
              <a:t>(-</a:t>
            </a:r>
            <a:r>
              <a:rPr lang="it-IT" altLang="it-IT" sz="2000">
                <a:solidFill>
                  <a:srgbClr val="FFFF00"/>
                </a:solidFill>
                <a:latin typeface="Square721 BT" pitchFamily="34" charset="0"/>
                <a:sym typeface="Monotype Sorts" pitchFamily="2" charset="2"/>
              </a:rPr>
              <a:t>-)</a:t>
            </a:r>
            <a:r>
              <a:rPr lang="it-IT" altLang="it-IT" sz="2000">
                <a:solidFill>
                  <a:schemeClr val="accent2"/>
                </a:solidFill>
                <a:latin typeface="Square721 BT" pitchFamily="34" charset="0"/>
              </a:rPr>
              <a:t> determina</a:t>
            </a:r>
          </a:p>
          <a:p>
            <a:pPr eaLnBrk="0" hangingPunct="0"/>
            <a:r>
              <a:rPr lang="it-IT" altLang="it-IT" sz="2000">
                <a:solidFill>
                  <a:schemeClr val="accent2"/>
                </a:solidFill>
                <a:latin typeface="Square721 BT" pitchFamily="34" charset="0"/>
              </a:rPr>
              <a:t>discinesie più rapidamente della singola dose</a:t>
            </a:r>
            <a:r>
              <a:rPr lang="it-IT" altLang="it-IT" sz="2000">
                <a:solidFill>
                  <a:srgbClr val="FFFF00"/>
                </a:solidFill>
                <a:latin typeface="Square721 BT" pitchFamily="34" charset="0"/>
              </a:rPr>
              <a:t> (-</a:t>
            </a:r>
            <a:r>
              <a:rPr lang="it-IT" altLang="it-IT" sz="2000">
                <a:solidFill>
                  <a:srgbClr val="FFFF00"/>
                </a:solidFill>
                <a:latin typeface="Square721 BT" pitchFamily="34" charset="0"/>
                <a:sym typeface="Monotype Sorts" pitchFamily="2" charset="2"/>
              </a:rPr>
              <a:t>-)</a:t>
            </a:r>
          </a:p>
          <a:p>
            <a:pPr eaLnBrk="0" hangingPunct="0"/>
            <a:endParaRPr lang="it-IT" altLang="it-IT" sz="2000">
              <a:solidFill>
                <a:srgbClr val="FFFF00"/>
              </a:solidFill>
              <a:latin typeface="Square721 BT" pitchFamily="34" charset="0"/>
              <a:sym typeface="Symbol" pitchFamily="18" charset="2"/>
            </a:endParaRPr>
          </a:p>
        </p:txBody>
      </p:sp>
      <p:sp>
        <p:nvSpPr>
          <p:cNvPr id="34820" name="Rectangle 5"/>
          <p:cNvSpPr>
            <a:spLocks noGrp="1" noChangeArrowheads="1"/>
          </p:cNvSpPr>
          <p:nvPr>
            <p:ph type="title"/>
          </p:nvPr>
        </p:nvSpPr>
        <p:spPr>
          <a:xfrm>
            <a:off x="1476375" y="152400"/>
            <a:ext cx="6335713" cy="1524000"/>
          </a:xfrm>
        </p:spPr>
        <p:txBody>
          <a:bodyPr/>
          <a:lstStyle/>
          <a:p>
            <a:pPr algn="ctr" eaLnBrk="1" hangingPunct="1">
              <a:tabLst>
                <a:tab pos="4041775" algn="l"/>
              </a:tabLst>
            </a:pPr>
            <a:r>
              <a:rPr lang="it-IT" altLang="it-IT" sz="2800" smtClean="0">
                <a:solidFill>
                  <a:srgbClr val="FFFF00"/>
                </a:solidFill>
                <a:effectLst/>
              </a:rPr>
              <a:t>Incidenza delle discinesie</a:t>
            </a:r>
            <a:br>
              <a:rPr lang="it-IT" altLang="it-IT" sz="2800" smtClean="0">
                <a:solidFill>
                  <a:srgbClr val="FFFF00"/>
                </a:solidFill>
                <a:effectLst/>
              </a:rPr>
            </a:br>
            <a:r>
              <a:rPr lang="it-IT" altLang="it-IT" sz="2800" smtClean="0">
                <a:solidFill>
                  <a:srgbClr val="FFFF00"/>
                </a:solidFill>
                <a:effectLst/>
              </a:rPr>
              <a:t>nella scimmia lesionata con MPTP</a:t>
            </a:r>
            <a:br>
              <a:rPr lang="it-IT" altLang="it-IT" sz="2800" smtClean="0">
                <a:solidFill>
                  <a:srgbClr val="FFFF00"/>
                </a:solidFill>
                <a:effectLst/>
              </a:rPr>
            </a:br>
            <a:r>
              <a:rPr lang="it-IT" altLang="it-IT" sz="2800" smtClean="0">
                <a:solidFill>
                  <a:srgbClr val="FFFF00"/>
                </a:solidFill>
                <a:effectLst/>
              </a:rPr>
              <a:t>dopo inizio terapia con levodopa</a:t>
            </a:r>
            <a:endParaRPr lang="it-IT" altLang="it-IT" sz="2800" smtClean="0">
              <a:solidFill>
                <a:srgbClr val="FFFF00"/>
              </a:solidFill>
              <a:effectLst/>
              <a:sym typeface="Monotype Sorts" pitchFamily="2" charset="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95288" y="0"/>
            <a:ext cx="8229600" cy="1384300"/>
          </a:xfrm>
        </p:spPr>
        <p:txBody>
          <a:bodyPr/>
          <a:lstStyle/>
          <a:p>
            <a:pPr algn="ctr" eaLnBrk="1" hangingPunct="1">
              <a:tabLst>
                <a:tab pos="4041775" algn="l"/>
              </a:tabLst>
            </a:pPr>
            <a:r>
              <a:rPr lang="it-IT" altLang="it-IT" sz="4000" smtClean="0">
                <a:solidFill>
                  <a:srgbClr val="FFFF00"/>
                </a:solidFill>
                <a:effectLst/>
              </a:rPr>
              <a:t>Razionale per Stimolazione </a:t>
            </a:r>
            <a:br>
              <a:rPr lang="it-IT" altLang="it-IT" sz="4000" smtClean="0">
                <a:solidFill>
                  <a:srgbClr val="FFFF00"/>
                </a:solidFill>
                <a:effectLst/>
              </a:rPr>
            </a:br>
            <a:r>
              <a:rPr lang="it-IT" altLang="it-IT" sz="4000" smtClean="0">
                <a:solidFill>
                  <a:srgbClr val="FFFF00"/>
                </a:solidFill>
                <a:effectLst/>
              </a:rPr>
              <a:t>Dopaminergica Continua</a:t>
            </a:r>
          </a:p>
        </p:txBody>
      </p:sp>
      <p:sp>
        <p:nvSpPr>
          <p:cNvPr id="66563" name="Rectangle 3"/>
          <p:cNvSpPr>
            <a:spLocks noGrp="1" noChangeArrowheads="1"/>
          </p:cNvSpPr>
          <p:nvPr>
            <p:ph type="body" idx="1"/>
          </p:nvPr>
        </p:nvSpPr>
        <p:spPr>
          <a:xfrm>
            <a:off x="304800" y="1524000"/>
            <a:ext cx="8839200" cy="5334000"/>
          </a:xfrm>
        </p:spPr>
        <p:txBody>
          <a:bodyPr/>
          <a:lstStyle/>
          <a:p>
            <a:pPr eaLnBrk="1" hangingPunct="1">
              <a:defRPr/>
            </a:pPr>
            <a:r>
              <a:rPr lang="it-IT" altLang="it-IT" sz="2800" smtClean="0"/>
              <a:t>L’infusione continua di levodopa puo’ ridurre marcatamente le fluttuazioni motorie</a:t>
            </a:r>
          </a:p>
          <a:p>
            <a:pPr eaLnBrk="1" hangingPunct="1">
              <a:buFontTx/>
              <a:buNone/>
              <a:defRPr/>
            </a:pPr>
            <a:endParaRPr lang="it-IT" altLang="it-IT" sz="2800" smtClean="0"/>
          </a:p>
          <a:p>
            <a:pPr eaLnBrk="1" hangingPunct="1">
              <a:defRPr/>
            </a:pPr>
            <a:r>
              <a:rPr lang="it-IT" altLang="it-IT" sz="2800" smtClean="0"/>
              <a:t>Le strategie per ottenere una stimolazione dopaminergica continua possono ridurre le fluttuazioni motorie esistenti (ad esempio dopamino agonisti a lunga emivita come cabergolina)</a:t>
            </a:r>
          </a:p>
          <a:p>
            <a:pPr eaLnBrk="1" hangingPunct="1">
              <a:buFontTx/>
              <a:buNone/>
              <a:defRPr/>
            </a:pPr>
            <a:endParaRPr lang="it-IT" altLang="it-IT" sz="2800" smtClean="0"/>
          </a:p>
          <a:p>
            <a:pPr eaLnBrk="1" hangingPunct="1">
              <a:defRPr/>
            </a:pPr>
            <a:r>
              <a:rPr lang="it-IT" altLang="it-IT" sz="2800" smtClean="0"/>
              <a:t>La stimolazione dopaminergica continua, se avviata all’inizio del trattamento, puo’ ridurre l’incidenza di complicazioni motorie</a:t>
            </a:r>
          </a:p>
          <a:p>
            <a:pPr eaLnBrk="1" hangingPunct="1">
              <a:defRPr/>
            </a:pPr>
            <a:endParaRPr lang="it-IT" altLang="it-IT" sz="2800" smtClean="0"/>
          </a:p>
        </p:txBody>
      </p:sp>
      <p:sp>
        <p:nvSpPr>
          <p:cNvPr id="66564" name="AutoShape 4"/>
          <p:cNvSpPr>
            <a:spLocks noChangeArrowheads="1"/>
          </p:cNvSpPr>
          <p:nvPr/>
        </p:nvSpPr>
        <p:spPr bwMode="auto">
          <a:xfrm>
            <a:off x="3492500" y="4797425"/>
            <a:ext cx="841375" cy="622300"/>
          </a:xfrm>
          <a:prstGeom prst="downArrow">
            <a:avLst>
              <a:gd name="adj1" fmla="val 50000"/>
              <a:gd name="adj2" fmla="val 25000"/>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it-IT"/>
          </a:p>
        </p:txBody>
      </p:sp>
      <p:sp>
        <p:nvSpPr>
          <p:cNvPr id="66565" name="AutoShape 5"/>
          <p:cNvSpPr>
            <a:spLocks noChangeArrowheads="1"/>
          </p:cNvSpPr>
          <p:nvPr/>
        </p:nvSpPr>
        <p:spPr bwMode="auto">
          <a:xfrm>
            <a:off x="3419475" y="2420938"/>
            <a:ext cx="841375" cy="622300"/>
          </a:xfrm>
          <a:prstGeom prst="downArrow">
            <a:avLst>
              <a:gd name="adj1" fmla="val 50000"/>
              <a:gd name="adj2" fmla="val 25000"/>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it-IT"/>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2"/>
          <p:cNvSpPr txBox="1">
            <a:spLocks noChangeArrowheads="1"/>
          </p:cNvSpPr>
          <p:nvPr/>
        </p:nvSpPr>
        <p:spPr bwMode="auto">
          <a:xfrm>
            <a:off x="1676400" y="2266950"/>
            <a:ext cx="6151563" cy="641350"/>
          </a:xfrm>
          <a:prstGeom prst="rect">
            <a:avLst/>
          </a:prstGeom>
          <a:noFill/>
          <a:ln w="9525">
            <a:noFill/>
            <a:miter lim="800000"/>
            <a:headEnd/>
            <a:tailEnd/>
          </a:ln>
        </p:spPr>
        <p:txBody>
          <a:bodyPr>
            <a:spAutoFit/>
          </a:bodyPr>
          <a:lstStyle/>
          <a:p>
            <a:pPr algn="ctr" eaLnBrk="0" hangingPunct="0"/>
            <a:endParaRPr lang="en-US" altLang="it-IT" sz="3600" b="1">
              <a:solidFill>
                <a:srgbClr val="FFFF00"/>
              </a:solidFill>
              <a:latin typeface="Garamond" pitchFamily="18" charset="0"/>
            </a:endParaRPr>
          </a:p>
        </p:txBody>
      </p:sp>
      <p:graphicFrame>
        <p:nvGraphicFramePr>
          <p:cNvPr id="2050" name="Object 3"/>
          <p:cNvGraphicFramePr>
            <a:graphicFrameLocks noChangeAspect="1"/>
          </p:cNvGraphicFramePr>
          <p:nvPr/>
        </p:nvGraphicFramePr>
        <p:xfrm>
          <a:off x="1524000" y="3349625"/>
          <a:ext cx="6096000" cy="157163"/>
        </p:xfrm>
        <a:graphic>
          <a:graphicData uri="http://schemas.openxmlformats.org/presentationml/2006/ole">
            <p:oleObj spid="_x0000_s2050" name="Document" r:id="rId4" imgW="9271080" imgH="238680" progId="Word.Document.8">
              <p:embed/>
            </p:oleObj>
          </a:graphicData>
        </a:graphic>
      </p:graphicFrame>
      <p:sp>
        <p:nvSpPr>
          <p:cNvPr id="2052" name="Rectangle 4"/>
          <p:cNvSpPr>
            <a:spLocks noGrp="1" noChangeArrowheads="1"/>
          </p:cNvSpPr>
          <p:nvPr>
            <p:ph type="title"/>
          </p:nvPr>
        </p:nvSpPr>
        <p:spPr>
          <a:xfrm>
            <a:off x="685800" y="304800"/>
            <a:ext cx="8229600" cy="1066800"/>
          </a:xfrm>
        </p:spPr>
        <p:txBody>
          <a:bodyPr/>
          <a:lstStyle/>
          <a:p>
            <a:pPr algn="ctr" eaLnBrk="1" hangingPunct="1">
              <a:tabLst>
                <a:tab pos="4041775" algn="l"/>
              </a:tabLst>
            </a:pPr>
            <a:r>
              <a:rPr lang="it-IT" altLang="it-IT" sz="3600" smtClean="0">
                <a:solidFill>
                  <a:srgbClr val="FFFF00"/>
                </a:solidFill>
                <a:effectLst/>
              </a:rPr>
              <a:t>Caratteristiche farmacocinetiche</a:t>
            </a:r>
            <a:br>
              <a:rPr lang="it-IT" altLang="it-IT" sz="3600" smtClean="0">
                <a:solidFill>
                  <a:srgbClr val="FFFF00"/>
                </a:solidFill>
                <a:effectLst/>
              </a:rPr>
            </a:br>
            <a:r>
              <a:rPr lang="it-IT" altLang="it-IT" sz="3600" smtClean="0">
                <a:solidFill>
                  <a:srgbClr val="FFFF00"/>
                </a:solidFill>
                <a:effectLst/>
              </a:rPr>
              <a:t>delle diverse formulazioni di L-dopa</a:t>
            </a:r>
          </a:p>
        </p:txBody>
      </p:sp>
      <p:sp>
        <p:nvSpPr>
          <p:cNvPr id="58373" name="Rectangle 5"/>
          <p:cNvSpPr>
            <a:spLocks noGrp="1" noChangeArrowheads="1"/>
          </p:cNvSpPr>
          <p:nvPr>
            <p:ph type="body" idx="1"/>
          </p:nvPr>
        </p:nvSpPr>
        <p:spPr>
          <a:xfrm>
            <a:off x="228600" y="3352800"/>
            <a:ext cx="8610600" cy="2971800"/>
          </a:xfrm>
        </p:spPr>
        <p:txBody>
          <a:bodyPr/>
          <a:lstStyle/>
          <a:p>
            <a:pPr eaLnBrk="1" hangingPunct="1">
              <a:buFontTx/>
              <a:buNone/>
              <a:defRPr/>
            </a:pPr>
            <a:r>
              <a:rPr lang="it-IT" altLang="it-IT" sz="2000" smtClean="0"/>
              <a:t>L-dopa   	    	          n.d.	      0,6-0,9       	      99</a:t>
            </a:r>
          </a:p>
          <a:p>
            <a:pPr eaLnBrk="1" hangingPunct="1">
              <a:buFontTx/>
              <a:buNone/>
              <a:defRPr/>
            </a:pPr>
            <a:r>
              <a:rPr lang="it-IT" altLang="it-IT" sz="2000" smtClean="0"/>
              <a:t>L-dopa+IDD	                   30-120	         1-3	        	      99</a:t>
            </a:r>
          </a:p>
          <a:p>
            <a:pPr eaLnBrk="1" hangingPunct="1">
              <a:buFontTx/>
              <a:buNone/>
              <a:defRPr/>
            </a:pPr>
            <a:r>
              <a:rPr lang="it-IT" altLang="it-IT" sz="2000" smtClean="0"/>
              <a:t>L-dopa+carbidopa CR          120-180              4-5	        	      70</a:t>
            </a:r>
          </a:p>
          <a:p>
            <a:pPr eaLnBrk="1" hangingPunct="1">
              <a:buFontTx/>
              <a:buNone/>
              <a:defRPr/>
            </a:pPr>
            <a:r>
              <a:rPr lang="it-IT" altLang="it-IT" sz="2000" smtClean="0"/>
              <a:t>L-dopa+benserazide HBS     120-240	         6-8		      60</a:t>
            </a:r>
          </a:p>
          <a:p>
            <a:pPr eaLnBrk="1" hangingPunct="1">
              <a:buFontTx/>
              <a:buNone/>
              <a:defRPr/>
            </a:pPr>
            <a:r>
              <a:rPr lang="it-IT" altLang="it-IT" sz="2000" smtClean="0">
                <a:solidFill>
                  <a:srgbClr val="FFFF00"/>
                </a:solidFill>
              </a:rPr>
              <a:t>L-dopa metilestere                24-60	      0,2-0,6	        	      99</a:t>
            </a:r>
          </a:p>
          <a:p>
            <a:pPr eaLnBrk="1" hangingPunct="1">
              <a:lnSpc>
                <a:spcPct val="140000"/>
              </a:lnSpc>
              <a:buFontTx/>
              <a:buNone/>
              <a:defRPr/>
            </a:pPr>
            <a:r>
              <a:rPr lang="it-IT" altLang="it-IT" sz="2000" b="1" smtClean="0">
                <a:solidFill>
                  <a:schemeClr val="accent2"/>
                </a:solidFill>
              </a:rPr>
              <a:t>Inibitori della dopadecarbossilasii</a:t>
            </a:r>
            <a:r>
              <a:rPr lang="it-IT" altLang="it-IT" sz="2000" smtClean="0"/>
              <a:t>				</a:t>
            </a:r>
          </a:p>
          <a:p>
            <a:pPr eaLnBrk="1" hangingPunct="1">
              <a:buFontTx/>
              <a:buNone/>
              <a:defRPr/>
            </a:pPr>
            <a:r>
              <a:rPr lang="it-IT" altLang="it-IT" sz="2000" smtClean="0"/>
              <a:t>Benserazide                          60	        &lt;2	        	      n.d.</a:t>
            </a:r>
          </a:p>
          <a:p>
            <a:pPr>
              <a:spcBef>
                <a:spcPct val="0"/>
              </a:spcBef>
              <a:buClr>
                <a:schemeClr val="bg1"/>
              </a:buClr>
              <a:buFontTx/>
              <a:buNone/>
              <a:defRPr/>
            </a:pPr>
            <a:r>
              <a:rPr lang="it-IT" altLang="it-IT" sz="2000" smtClean="0"/>
              <a:t>Carbidopa                            30-300                2	        	      n.d.</a:t>
            </a:r>
          </a:p>
        </p:txBody>
      </p:sp>
      <p:sp>
        <p:nvSpPr>
          <p:cNvPr id="2054" name="Rectangle 6"/>
          <p:cNvSpPr>
            <a:spLocks noChangeArrowheads="1"/>
          </p:cNvSpPr>
          <p:nvPr/>
        </p:nvSpPr>
        <p:spPr bwMode="auto">
          <a:xfrm>
            <a:off x="228600" y="1676400"/>
            <a:ext cx="8610600" cy="696913"/>
          </a:xfrm>
          <a:prstGeom prst="rect">
            <a:avLst/>
          </a:prstGeom>
          <a:noFill/>
          <a:ln w="9525">
            <a:noFill/>
            <a:miter lim="800000"/>
            <a:headEnd/>
            <a:tailEnd/>
          </a:ln>
        </p:spPr>
        <p:txBody>
          <a:bodyPr>
            <a:spAutoFit/>
          </a:bodyPr>
          <a:lstStyle/>
          <a:p>
            <a:pPr>
              <a:lnSpc>
                <a:spcPct val="85000"/>
              </a:lnSpc>
              <a:spcBef>
                <a:spcPct val="50000"/>
              </a:spcBef>
            </a:pPr>
            <a:r>
              <a:rPr lang="it-IT" altLang="it-IT" sz="1800" b="1">
                <a:solidFill>
                  <a:srgbClr val="CC3300"/>
                </a:solidFill>
                <a:latin typeface="Square721 BT" pitchFamily="34" charset="0"/>
              </a:rPr>
              <a:t>Tmax: tempo in cui viene raggiunta la massima concentrazione plasmatica;</a:t>
            </a:r>
          </a:p>
          <a:p>
            <a:pPr>
              <a:lnSpc>
                <a:spcPct val="85000"/>
              </a:lnSpc>
              <a:spcBef>
                <a:spcPct val="50000"/>
              </a:spcBef>
            </a:pPr>
            <a:r>
              <a:rPr lang="it-IT" altLang="it-IT" sz="1800" b="1">
                <a:solidFill>
                  <a:srgbClr val="CC3300"/>
                </a:solidFill>
                <a:latin typeface="Square721 BT" pitchFamily="34" charset="0"/>
              </a:rPr>
              <a:t>T1/2: emivita plasmatica</a:t>
            </a:r>
          </a:p>
        </p:txBody>
      </p:sp>
      <p:sp>
        <p:nvSpPr>
          <p:cNvPr id="2055" name="Rectangle 7"/>
          <p:cNvSpPr>
            <a:spLocks noChangeArrowheads="1"/>
          </p:cNvSpPr>
          <p:nvPr/>
        </p:nvSpPr>
        <p:spPr bwMode="auto">
          <a:xfrm>
            <a:off x="179388" y="2895600"/>
            <a:ext cx="1800225" cy="366713"/>
          </a:xfrm>
          <a:prstGeom prst="rect">
            <a:avLst/>
          </a:prstGeom>
          <a:noFill/>
          <a:ln w="9525">
            <a:noFill/>
            <a:miter lim="800000"/>
            <a:headEnd/>
            <a:tailEnd/>
          </a:ln>
        </p:spPr>
        <p:txBody>
          <a:bodyPr>
            <a:spAutoFit/>
          </a:bodyPr>
          <a:lstStyle/>
          <a:p>
            <a:pPr algn="ctr"/>
            <a:r>
              <a:rPr lang="it-IT" altLang="it-IT" sz="1800" b="1">
                <a:solidFill>
                  <a:schemeClr val="accent2"/>
                </a:solidFill>
                <a:latin typeface="Square721 BT" pitchFamily="34" charset="0"/>
              </a:rPr>
              <a:t>Formulazione</a:t>
            </a:r>
          </a:p>
        </p:txBody>
      </p:sp>
      <p:sp>
        <p:nvSpPr>
          <p:cNvPr id="2056" name="Rectangle 8"/>
          <p:cNvSpPr>
            <a:spLocks noChangeArrowheads="1"/>
          </p:cNvSpPr>
          <p:nvPr/>
        </p:nvSpPr>
        <p:spPr bwMode="auto">
          <a:xfrm>
            <a:off x="3348038" y="2590800"/>
            <a:ext cx="1439862" cy="366713"/>
          </a:xfrm>
          <a:prstGeom prst="rect">
            <a:avLst/>
          </a:prstGeom>
          <a:noFill/>
          <a:ln w="9525">
            <a:noFill/>
            <a:miter lim="800000"/>
            <a:headEnd/>
            <a:tailEnd/>
          </a:ln>
        </p:spPr>
        <p:txBody>
          <a:bodyPr>
            <a:spAutoFit/>
          </a:bodyPr>
          <a:lstStyle/>
          <a:p>
            <a:pPr algn="ctr"/>
            <a:r>
              <a:rPr lang="fr-FR" altLang="it-IT" sz="1800" b="1">
                <a:solidFill>
                  <a:schemeClr val="accent2"/>
                </a:solidFill>
                <a:latin typeface="Square721 BT" pitchFamily="34" charset="0"/>
              </a:rPr>
              <a:t>Tmax </a:t>
            </a:r>
            <a:r>
              <a:rPr lang="fr-FR" altLang="it-IT" sz="1600" b="1">
                <a:solidFill>
                  <a:schemeClr val="accent2"/>
                </a:solidFill>
                <a:latin typeface="Square721 BT" pitchFamily="34" charset="0"/>
              </a:rPr>
              <a:t>(min)</a:t>
            </a:r>
            <a:endParaRPr lang="it-IT" altLang="it-IT" sz="1600" b="1">
              <a:solidFill>
                <a:schemeClr val="accent2"/>
              </a:solidFill>
              <a:latin typeface="Square721 BT" pitchFamily="34" charset="0"/>
            </a:endParaRPr>
          </a:p>
        </p:txBody>
      </p:sp>
      <p:sp>
        <p:nvSpPr>
          <p:cNvPr id="2057" name="Rectangle 9"/>
          <p:cNvSpPr>
            <a:spLocks noChangeArrowheads="1"/>
          </p:cNvSpPr>
          <p:nvPr/>
        </p:nvSpPr>
        <p:spPr bwMode="auto">
          <a:xfrm>
            <a:off x="5003800" y="2590800"/>
            <a:ext cx="1512888" cy="366713"/>
          </a:xfrm>
          <a:prstGeom prst="rect">
            <a:avLst/>
          </a:prstGeom>
          <a:noFill/>
          <a:ln w="9525">
            <a:noFill/>
            <a:miter lim="800000"/>
            <a:headEnd/>
            <a:tailEnd/>
          </a:ln>
        </p:spPr>
        <p:txBody>
          <a:bodyPr>
            <a:spAutoFit/>
          </a:bodyPr>
          <a:lstStyle/>
          <a:p>
            <a:pPr algn="ctr"/>
            <a:r>
              <a:rPr lang="fr-FR" altLang="it-IT" sz="1800" b="1">
                <a:solidFill>
                  <a:schemeClr val="accent2"/>
                </a:solidFill>
                <a:latin typeface="Square721 BT" pitchFamily="34" charset="0"/>
              </a:rPr>
              <a:t>T1/2 </a:t>
            </a:r>
            <a:r>
              <a:rPr lang="fr-FR" altLang="it-IT" sz="1600" b="1">
                <a:solidFill>
                  <a:schemeClr val="accent2"/>
                </a:solidFill>
                <a:latin typeface="Square721 BT" pitchFamily="34" charset="0"/>
              </a:rPr>
              <a:t>(ore)</a:t>
            </a:r>
            <a:endParaRPr lang="it-IT" altLang="it-IT" sz="1600" b="1">
              <a:solidFill>
                <a:schemeClr val="accent2"/>
              </a:solidFill>
              <a:latin typeface="Square721 BT" pitchFamily="34" charset="0"/>
            </a:endParaRPr>
          </a:p>
        </p:txBody>
      </p:sp>
      <p:sp>
        <p:nvSpPr>
          <p:cNvPr id="2058" name="Rectangle 11"/>
          <p:cNvSpPr>
            <a:spLocks noChangeArrowheads="1"/>
          </p:cNvSpPr>
          <p:nvPr/>
        </p:nvSpPr>
        <p:spPr bwMode="auto">
          <a:xfrm>
            <a:off x="6877050" y="2565400"/>
            <a:ext cx="2266950" cy="366713"/>
          </a:xfrm>
          <a:prstGeom prst="rect">
            <a:avLst/>
          </a:prstGeom>
          <a:noFill/>
          <a:ln w="9525">
            <a:noFill/>
            <a:miter lim="800000"/>
            <a:headEnd/>
            <a:tailEnd/>
          </a:ln>
        </p:spPr>
        <p:txBody>
          <a:bodyPr>
            <a:spAutoFit/>
          </a:bodyPr>
          <a:lstStyle/>
          <a:p>
            <a:pPr algn="ctr"/>
            <a:r>
              <a:rPr lang="it-IT" altLang="it-IT" sz="1800" b="1">
                <a:solidFill>
                  <a:schemeClr val="accent2"/>
                </a:solidFill>
                <a:latin typeface="Square721 BT" pitchFamily="34" charset="0"/>
              </a:rPr>
              <a:t>Biodisponibilità </a:t>
            </a:r>
            <a:r>
              <a:rPr lang="it-IT" altLang="it-IT" sz="1600" b="1">
                <a:solidFill>
                  <a:schemeClr val="accent2"/>
                </a:solidFill>
                <a:latin typeface="Square721 BT" pitchFamily="34" charset="0"/>
              </a:rPr>
              <a:t>(%)</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92100"/>
            <a:ext cx="8229600" cy="544513"/>
          </a:xfrm>
        </p:spPr>
        <p:txBody>
          <a:bodyPr/>
          <a:lstStyle/>
          <a:p>
            <a:pPr algn="ctr" eaLnBrk="1" hangingPunct="1"/>
            <a:r>
              <a:rPr lang="it-IT" altLang="it-IT" sz="3600" b="1" smtClean="0">
                <a:solidFill>
                  <a:srgbClr val="FFFF00"/>
                </a:solidFill>
                <a:effectLst/>
              </a:rPr>
              <a:t>Levodopa a rilascio modificato</a:t>
            </a:r>
            <a:endParaRPr lang="it-IT" sz="3600" b="1" smtClean="0">
              <a:solidFill>
                <a:srgbClr val="FFFF00"/>
              </a:solidFill>
              <a:effectLst/>
            </a:endParaRPr>
          </a:p>
        </p:txBody>
      </p:sp>
      <p:sp>
        <p:nvSpPr>
          <p:cNvPr id="158723" name="Rectangle 3"/>
          <p:cNvSpPr>
            <a:spLocks noGrp="1" noChangeArrowheads="1"/>
          </p:cNvSpPr>
          <p:nvPr>
            <p:ph type="body" idx="1"/>
          </p:nvPr>
        </p:nvSpPr>
        <p:spPr>
          <a:xfrm>
            <a:off x="457200" y="2565400"/>
            <a:ext cx="8229600" cy="4103688"/>
          </a:xfrm>
        </p:spPr>
        <p:txBody>
          <a:bodyPr/>
          <a:lstStyle/>
          <a:p>
            <a:pPr algn="ctr" eaLnBrk="1" hangingPunct="1">
              <a:buFontTx/>
              <a:buNone/>
              <a:defRPr/>
            </a:pPr>
            <a:r>
              <a:rPr lang="it-IT" altLang="it-IT" sz="2800" b="1" smtClean="0">
                <a:solidFill>
                  <a:schemeClr val="accent2"/>
                </a:solidFill>
              </a:rPr>
              <a:t>“</a:t>
            </a:r>
            <a:r>
              <a:rPr lang="it-IT" altLang="it-IT" sz="2800" b="1" smtClean="0">
                <a:solidFill>
                  <a:schemeClr val="accent2"/>
                </a:solidFill>
                <a:effectLst/>
              </a:rPr>
              <a:t>FIRST Study”</a:t>
            </a:r>
            <a:r>
              <a:rPr lang="it-IT" altLang="it-IT" sz="2800" smtClean="0">
                <a:solidFill>
                  <a:schemeClr val="accent2"/>
                </a:solidFill>
              </a:rPr>
              <a:t>  </a:t>
            </a:r>
            <a:r>
              <a:rPr lang="it-IT" altLang="it-IT" sz="2800" smtClean="0"/>
              <a:t>(</a:t>
            </a:r>
            <a:r>
              <a:rPr lang="it-IT" altLang="it-IT" sz="2000" smtClean="0"/>
              <a:t>Block G et al. Eur Neurol 1997</a:t>
            </a:r>
            <a:r>
              <a:rPr lang="it-IT" altLang="it-IT" sz="2800" smtClean="0"/>
              <a:t>)</a:t>
            </a:r>
          </a:p>
          <a:p>
            <a:pPr eaLnBrk="1" hangingPunct="1">
              <a:defRPr/>
            </a:pPr>
            <a:r>
              <a:rPr lang="it-IT" altLang="it-IT" sz="2800" smtClean="0"/>
              <a:t>618 pazienti MP, mai trattati con L-dopa:</a:t>
            </a:r>
          </a:p>
          <a:p>
            <a:pPr lvl="1" eaLnBrk="1" hangingPunct="1">
              <a:defRPr/>
            </a:pPr>
            <a:r>
              <a:rPr lang="it-IT" altLang="it-IT" sz="2400" smtClean="0"/>
              <a:t>306 carbidopa/levodopa standard</a:t>
            </a:r>
          </a:p>
          <a:p>
            <a:pPr lvl="1" eaLnBrk="1" hangingPunct="1">
              <a:defRPr/>
            </a:pPr>
            <a:r>
              <a:rPr lang="it-IT" altLang="it-IT" sz="2400" smtClean="0"/>
              <a:t>312 carbidopa/levodopa a rilascio modificato</a:t>
            </a:r>
          </a:p>
          <a:p>
            <a:pPr eaLnBrk="1" hangingPunct="1">
              <a:defRPr/>
            </a:pPr>
            <a:r>
              <a:rPr lang="it-IT" altLang="it-IT" sz="2800" smtClean="0"/>
              <a:t>Studio in doppio cieco, randomizzato, parallelo </a:t>
            </a:r>
          </a:p>
          <a:p>
            <a:pPr eaLnBrk="1" hangingPunct="1">
              <a:defRPr/>
            </a:pPr>
            <a:r>
              <a:rPr lang="it-IT" altLang="it-IT" sz="2800" smtClean="0"/>
              <a:t>5 anni di trattamento</a:t>
            </a:r>
          </a:p>
          <a:p>
            <a:pPr eaLnBrk="1" hangingPunct="1">
              <a:defRPr/>
            </a:pPr>
            <a:r>
              <a:rPr lang="it-IT" altLang="it-IT" sz="2800" smtClean="0"/>
              <a:t>Endpoint primario </a:t>
            </a:r>
            <a:r>
              <a:rPr lang="it-IT" altLang="it-IT" sz="2800" smtClean="0">
                <a:latin typeface="Arial" pitchFamily="34" charset="0"/>
                <a:cs typeface="Arial" pitchFamily="34" charset="0"/>
              </a:rPr>
              <a:t>→ </a:t>
            </a:r>
            <a:r>
              <a:rPr lang="it-IT" altLang="it-IT" sz="2800" smtClean="0"/>
              <a:t>tempo di inizio delle fluttuazioni motorie</a:t>
            </a:r>
          </a:p>
          <a:p>
            <a:pPr eaLnBrk="1" hangingPunct="1">
              <a:buFontTx/>
              <a:buNone/>
              <a:defRPr/>
            </a:pPr>
            <a:endParaRPr lang="it-IT" sz="2800" smtClean="0"/>
          </a:p>
        </p:txBody>
      </p:sp>
      <p:sp>
        <p:nvSpPr>
          <p:cNvPr id="36868" name="Rectangle 4"/>
          <p:cNvSpPr>
            <a:spLocks noChangeArrowheads="1"/>
          </p:cNvSpPr>
          <p:nvPr/>
        </p:nvSpPr>
        <p:spPr bwMode="auto">
          <a:xfrm>
            <a:off x="611188" y="1125538"/>
            <a:ext cx="7848600" cy="1223962"/>
          </a:xfrm>
          <a:prstGeom prst="rect">
            <a:avLst/>
          </a:prstGeom>
          <a:solidFill>
            <a:schemeClr val="bg1"/>
          </a:solidFill>
          <a:ln w="9525">
            <a:solidFill>
              <a:schemeClr val="tx1"/>
            </a:solidFill>
            <a:miter lim="800000"/>
            <a:headEnd/>
            <a:tailEnd/>
          </a:ln>
        </p:spPr>
        <p:txBody>
          <a:bodyPr wrap="none" anchor="ctr"/>
          <a:lstStyle/>
          <a:p>
            <a:pPr algn="ctr" eaLnBrk="0" hangingPunct="0">
              <a:lnSpc>
                <a:spcPct val="90000"/>
              </a:lnSpc>
            </a:pPr>
            <a:r>
              <a:rPr lang="it-IT" altLang="it-IT" sz="2000" b="1">
                <a:solidFill>
                  <a:srgbClr val="FFFF00"/>
                </a:solidFill>
              </a:rPr>
              <a:t>IPOTESI:</a:t>
            </a:r>
            <a:r>
              <a:rPr lang="it-IT" altLang="it-IT" sz="2000" b="1"/>
              <a:t> formulazioni di levodopa a rilascio modificato,</a:t>
            </a:r>
            <a:br>
              <a:rPr lang="it-IT" altLang="it-IT" sz="2000" b="1"/>
            </a:br>
            <a:r>
              <a:rPr lang="it-IT" altLang="it-IT" sz="2000" b="1"/>
              <a:t>se impiegate all’inizio della malattia, potrebbero ridurre</a:t>
            </a:r>
            <a:br>
              <a:rPr lang="it-IT" altLang="it-IT" sz="2000" b="1"/>
            </a:br>
            <a:r>
              <a:rPr lang="it-IT" altLang="it-IT" sz="2000" b="1"/>
              <a:t>il rischio di complicazioni</a:t>
            </a:r>
            <a:r>
              <a:rPr lang="it-IT" altLang="it-IT" sz="2000" b="1">
                <a:solidFill>
                  <a:schemeClr val="accent2"/>
                </a:solidFill>
              </a:rPr>
              <a:t> </a:t>
            </a:r>
            <a:r>
              <a:rPr lang="it-IT" altLang="it-IT" sz="2000" b="1"/>
              <a:t>motorie</a:t>
            </a:r>
          </a:p>
          <a:p>
            <a:pPr algn="ctr"/>
            <a:endParaRPr lang="it-IT"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330450" y="0"/>
            <a:ext cx="2057400" cy="396875"/>
          </a:xfrm>
          <a:prstGeom prst="rect">
            <a:avLst/>
          </a:prstGeom>
          <a:noFill/>
          <a:ln w="9525">
            <a:noFill/>
            <a:miter lim="800000"/>
            <a:headEnd/>
            <a:tailEnd/>
          </a:ln>
        </p:spPr>
        <p:txBody>
          <a:bodyPr>
            <a:spAutoFit/>
          </a:bodyPr>
          <a:lstStyle/>
          <a:p>
            <a:pPr algn="ctr" eaLnBrk="0" hangingPunct="0">
              <a:spcBef>
                <a:spcPct val="50000"/>
              </a:spcBef>
            </a:pPr>
            <a:r>
              <a:rPr lang="it-IT" sz="2000" b="1" noProof="1">
                <a:solidFill>
                  <a:schemeClr val="accent2"/>
                </a:solidFill>
                <a:latin typeface="Comic Sans MS" pitchFamily="66" charset="0"/>
              </a:rPr>
              <a:t>CORTE</a:t>
            </a:r>
            <a:r>
              <a:rPr lang="it-IT" sz="2000" b="1">
                <a:solidFill>
                  <a:schemeClr val="accent2"/>
                </a:solidFill>
                <a:latin typeface="Comic Sans MS" pitchFamily="66" charset="0"/>
              </a:rPr>
              <a:t>CCIA</a:t>
            </a:r>
            <a:endParaRPr lang="it-IT" sz="2000" noProof="1">
              <a:solidFill>
                <a:schemeClr val="accent2"/>
              </a:solidFill>
              <a:latin typeface="Comic Sans MS" pitchFamily="66" charset="0"/>
            </a:endParaRPr>
          </a:p>
        </p:txBody>
      </p:sp>
      <p:sp>
        <p:nvSpPr>
          <p:cNvPr id="12291" name="Text Box 3" descr="10%"/>
          <p:cNvSpPr txBox="1">
            <a:spLocks noChangeArrowheads="1"/>
          </p:cNvSpPr>
          <p:nvPr/>
        </p:nvSpPr>
        <p:spPr bwMode="auto">
          <a:xfrm>
            <a:off x="1873250" y="762000"/>
            <a:ext cx="2743200" cy="866775"/>
          </a:xfrm>
          <a:prstGeom prst="rect">
            <a:avLst/>
          </a:prstGeom>
          <a:pattFill prst="pct10">
            <a:fgClr>
              <a:schemeClr val="bg2"/>
            </a:fgClr>
            <a:bgClr>
              <a:srgbClr val="FFFFFF"/>
            </a:bgClr>
          </a:pattFill>
          <a:ln w="12700">
            <a:solidFill>
              <a:schemeClr val="tx1"/>
            </a:solidFill>
            <a:miter lim="800000"/>
            <a:headEnd/>
            <a:tailEnd/>
          </a:ln>
        </p:spPr>
        <p:txBody>
          <a:bodyPr>
            <a:spAutoFit/>
          </a:bodyPr>
          <a:lstStyle/>
          <a:p>
            <a:pPr algn="ctr" eaLnBrk="0" hangingPunct="0">
              <a:spcBef>
                <a:spcPct val="50000"/>
              </a:spcBef>
            </a:pPr>
            <a:r>
              <a:rPr lang="it-IT" sz="2000" b="1" noProof="1">
                <a:solidFill>
                  <a:srgbClr val="CC3300"/>
                </a:solidFill>
                <a:latin typeface="Comic Sans MS" pitchFamily="66" charset="0"/>
              </a:rPr>
              <a:t>STRIAT</a:t>
            </a:r>
            <a:r>
              <a:rPr lang="it-IT" sz="2000" b="1">
                <a:solidFill>
                  <a:srgbClr val="CC3300"/>
                </a:solidFill>
                <a:latin typeface="Comic Sans MS" pitchFamily="66" charset="0"/>
              </a:rPr>
              <a:t>O</a:t>
            </a:r>
            <a:endParaRPr lang="it-IT" sz="2000" noProof="1">
              <a:solidFill>
                <a:srgbClr val="CC3300"/>
              </a:solidFill>
              <a:latin typeface="Comic Sans MS" pitchFamily="66" charset="0"/>
            </a:endParaRPr>
          </a:p>
          <a:p>
            <a:pPr eaLnBrk="0" hangingPunct="0">
              <a:spcBef>
                <a:spcPct val="50000"/>
              </a:spcBef>
            </a:pPr>
            <a:r>
              <a:rPr lang="it-IT" sz="2000" b="1">
                <a:solidFill>
                  <a:srgbClr val="CC3300"/>
                </a:solidFill>
                <a:latin typeface="Comic Sans MS" pitchFamily="66" charset="0"/>
              </a:rPr>
              <a:t>D1   </a:t>
            </a:r>
            <a:r>
              <a:rPr lang="it-IT" sz="2000" b="1" noProof="1">
                <a:solidFill>
                  <a:srgbClr val="CC3300"/>
                </a:solidFill>
                <a:latin typeface="Comic Sans MS" pitchFamily="66" charset="0"/>
              </a:rPr>
              <a:t>D1   </a:t>
            </a:r>
            <a:r>
              <a:rPr lang="it-IT" sz="2000" noProof="1">
                <a:solidFill>
                  <a:srgbClr val="CC3300"/>
                </a:solidFill>
                <a:latin typeface="Comic Sans MS" pitchFamily="66" charset="0"/>
              </a:rPr>
              <a:t>   </a:t>
            </a:r>
            <a:r>
              <a:rPr lang="it-IT" sz="2000">
                <a:solidFill>
                  <a:srgbClr val="CC3300"/>
                </a:solidFill>
                <a:latin typeface="Comic Sans MS" pitchFamily="66" charset="0"/>
              </a:rPr>
              <a:t> </a:t>
            </a:r>
            <a:r>
              <a:rPr lang="it-IT" sz="2000" b="1" noProof="1">
                <a:solidFill>
                  <a:srgbClr val="CC3300"/>
                </a:solidFill>
                <a:latin typeface="Comic Sans MS" pitchFamily="66" charset="0"/>
              </a:rPr>
              <a:t>D2</a:t>
            </a:r>
          </a:p>
        </p:txBody>
      </p:sp>
      <p:sp>
        <p:nvSpPr>
          <p:cNvPr id="12292" name="Text Box 4"/>
          <p:cNvSpPr txBox="1">
            <a:spLocks noChangeArrowheads="1"/>
          </p:cNvSpPr>
          <p:nvPr/>
        </p:nvSpPr>
        <p:spPr bwMode="auto">
          <a:xfrm>
            <a:off x="4006850" y="1993900"/>
            <a:ext cx="1752600" cy="1006475"/>
          </a:xfrm>
          <a:prstGeom prst="rect">
            <a:avLst/>
          </a:prstGeom>
          <a:noFill/>
          <a:ln w="9525">
            <a:noFill/>
            <a:miter lim="800000"/>
            <a:headEnd/>
            <a:tailEnd/>
          </a:ln>
        </p:spPr>
        <p:txBody>
          <a:bodyPr>
            <a:spAutoFit/>
          </a:bodyPr>
          <a:lstStyle/>
          <a:p>
            <a:pPr algn="ctr" eaLnBrk="0" hangingPunct="0">
              <a:spcBef>
                <a:spcPct val="50000"/>
              </a:spcBef>
            </a:pPr>
            <a:r>
              <a:rPr lang="it-IT" sz="2000">
                <a:solidFill>
                  <a:schemeClr val="accent2"/>
                </a:solidFill>
                <a:latin typeface="Comic Sans MS" pitchFamily="66" charset="0"/>
              </a:rPr>
              <a:t>GLOBO </a:t>
            </a:r>
            <a:r>
              <a:rPr lang="it-IT" sz="2000" b="1">
                <a:solidFill>
                  <a:schemeClr val="accent2"/>
                </a:solidFill>
                <a:latin typeface="Comic Sans MS" pitchFamily="66" charset="0"/>
              </a:rPr>
              <a:t>PALLIDO </a:t>
            </a:r>
            <a:r>
              <a:rPr lang="it-IT" sz="2000">
                <a:solidFill>
                  <a:schemeClr val="accent2"/>
                </a:solidFill>
                <a:latin typeface="Comic Sans MS" pitchFamily="66" charset="0"/>
              </a:rPr>
              <a:t>LATERALE</a:t>
            </a:r>
            <a:endParaRPr lang="it-IT" sz="2000" noProof="1">
              <a:solidFill>
                <a:schemeClr val="accent2"/>
              </a:solidFill>
              <a:latin typeface="Comic Sans MS" pitchFamily="66" charset="0"/>
            </a:endParaRPr>
          </a:p>
        </p:txBody>
      </p:sp>
      <p:sp>
        <p:nvSpPr>
          <p:cNvPr id="12293" name="Text Box 5"/>
          <p:cNvSpPr txBox="1">
            <a:spLocks noChangeArrowheads="1"/>
          </p:cNvSpPr>
          <p:nvPr/>
        </p:nvSpPr>
        <p:spPr bwMode="auto">
          <a:xfrm>
            <a:off x="2101850" y="1981200"/>
            <a:ext cx="1752600" cy="1006475"/>
          </a:xfrm>
          <a:prstGeom prst="rect">
            <a:avLst/>
          </a:prstGeom>
          <a:noFill/>
          <a:ln w="9525">
            <a:noFill/>
            <a:miter lim="800000"/>
            <a:headEnd/>
            <a:tailEnd/>
          </a:ln>
        </p:spPr>
        <p:txBody>
          <a:bodyPr>
            <a:spAutoFit/>
          </a:bodyPr>
          <a:lstStyle/>
          <a:p>
            <a:pPr algn="ctr" eaLnBrk="0" hangingPunct="0">
              <a:spcBef>
                <a:spcPct val="50000"/>
              </a:spcBef>
            </a:pPr>
            <a:r>
              <a:rPr lang="it-IT" sz="2000">
                <a:solidFill>
                  <a:schemeClr val="accent2"/>
                </a:solidFill>
                <a:latin typeface="Comic Sans MS" pitchFamily="66" charset="0"/>
              </a:rPr>
              <a:t>GLOBO </a:t>
            </a:r>
            <a:r>
              <a:rPr lang="it-IT" sz="2000" b="1">
                <a:solidFill>
                  <a:schemeClr val="accent2"/>
                </a:solidFill>
                <a:latin typeface="Comic Sans MS" pitchFamily="66" charset="0"/>
              </a:rPr>
              <a:t>PALLIDO</a:t>
            </a:r>
            <a:r>
              <a:rPr lang="it-IT" sz="2000">
                <a:solidFill>
                  <a:schemeClr val="accent2"/>
                </a:solidFill>
                <a:latin typeface="Comic Sans MS" pitchFamily="66" charset="0"/>
              </a:rPr>
              <a:t> MEDIALE</a:t>
            </a:r>
            <a:endParaRPr lang="it-IT" sz="2000" noProof="1">
              <a:solidFill>
                <a:schemeClr val="accent2"/>
              </a:solidFill>
              <a:latin typeface="Comic Sans MS" pitchFamily="66" charset="0"/>
            </a:endParaRPr>
          </a:p>
        </p:txBody>
      </p:sp>
      <p:sp>
        <p:nvSpPr>
          <p:cNvPr id="12294" name="Text Box 6"/>
          <p:cNvSpPr txBox="1">
            <a:spLocks noChangeArrowheads="1"/>
          </p:cNvSpPr>
          <p:nvPr/>
        </p:nvSpPr>
        <p:spPr bwMode="auto">
          <a:xfrm>
            <a:off x="2559050" y="3352800"/>
            <a:ext cx="2514600" cy="701675"/>
          </a:xfrm>
          <a:prstGeom prst="rect">
            <a:avLst/>
          </a:prstGeom>
          <a:noFill/>
          <a:ln w="9525">
            <a:noFill/>
            <a:miter lim="800000"/>
            <a:headEnd/>
            <a:tailEnd/>
          </a:ln>
        </p:spPr>
        <p:txBody>
          <a:bodyPr>
            <a:spAutoFit/>
          </a:bodyPr>
          <a:lstStyle/>
          <a:p>
            <a:pPr algn="ctr" eaLnBrk="0" hangingPunct="0">
              <a:spcBef>
                <a:spcPct val="50000"/>
              </a:spcBef>
            </a:pPr>
            <a:r>
              <a:rPr lang="it-IT" sz="2000">
                <a:solidFill>
                  <a:schemeClr val="accent2"/>
                </a:solidFill>
                <a:latin typeface="Comic Sans MS" pitchFamily="66" charset="0"/>
              </a:rPr>
              <a:t>NUCLEO </a:t>
            </a:r>
            <a:r>
              <a:rPr lang="it-IT" sz="2000" b="1">
                <a:solidFill>
                  <a:schemeClr val="accent2"/>
                </a:solidFill>
                <a:latin typeface="Comic Sans MS" pitchFamily="66" charset="0"/>
              </a:rPr>
              <a:t>SUBTALAMICO</a:t>
            </a:r>
            <a:endParaRPr lang="it-IT" sz="2000" noProof="1">
              <a:solidFill>
                <a:schemeClr val="accent2"/>
              </a:solidFill>
              <a:latin typeface="Comic Sans MS" pitchFamily="66" charset="0"/>
            </a:endParaRPr>
          </a:p>
        </p:txBody>
      </p:sp>
      <p:sp>
        <p:nvSpPr>
          <p:cNvPr id="12295" name="Text Box 7"/>
          <p:cNvSpPr txBox="1">
            <a:spLocks noChangeArrowheads="1"/>
          </p:cNvSpPr>
          <p:nvPr/>
        </p:nvSpPr>
        <p:spPr bwMode="auto">
          <a:xfrm>
            <a:off x="0" y="2971800"/>
            <a:ext cx="2101850" cy="1006475"/>
          </a:xfrm>
          <a:prstGeom prst="rect">
            <a:avLst/>
          </a:prstGeom>
          <a:noFill/>
          <a:ln w="9525">
            <a:noFill/>
            <a:miter lim="800000"/>
            <a:headEnd/>
            <a:tailEnd/>
          </a:ln>
        </p:spPr>
        <p:txBody>
          <a:bodyPr>
            <a:spAutoFit/>
          </a:bodyPr>
          <a:lstStyle/>
          <a:p>
            <a:pPr algn="ctr" eaLnBrk="0" hangingPunct="0">
              <a:spcBef>
                <a:spcPct val="50000"/>
              </a:spcBef>
            </a:pPr>
            <a:r>
              <a:rPr lang="it-IT" sz="2000" b="1">
                <a:solidFill>
                  <a:schemeClr val="accent2"/>
                </a:solidFill>
                <a:latin typeface="Comic Sans MS" pitchFamily="66" charset="0"/>
              </a:rPr>
              <a:t>TALAMO              </a:t>
            </a:r>
            <a:r>
              <a:rPr lang="it-IT" sz="2000">
                <a:solidFill>
                  <a:schemeClr val="accent2"/>
                </a:solidFill>
                <a:latin typeface="Comic Sans MS" pitchFamily="66" charset="0"/>
              </a:rPr>
              <a:t>VENTR.ANTER.    E LATERALE</a:t>
            </a:r>
            <a:endParaRPr lang="it-IT" sz="2000" b="1" noProof="1">
              <a:solidFill>
                <a:schemeClr val="accent2"/>
              </a:solidFill>
              <a:latin typeface="Comic Sans MS" pitchFamily="66" charset="0"/>
            </a:endParaRPr>
          </a:p>
        </p:txBody>
      </p:sp>
      <p:sp>
        <p:nvSpPr>
          <p:cNvPr id="12296" name="Text Box 8" descr="10%"/>
          <p:cNvSpPr txBox="1">
            <a:spLocks noChangeArrowheads="1"/>
          </p:cNvSpPr>
          <p:nvPr/>
        </p:nvSpPr>
        <p:spPr bwMode="auto">
          <a:xfrm>
            <a:off x="1416050" y="4497388"/>
            <a:ext cx="2057400" cy="866775"/>
          </a:xfrm>
          <a:prstGeom prst="rect">
            <a:avLst/>
          </a:prstGeom>
          <a:pattFill prst="pct10">
            <a:fgClr>
              <a:srgbClr val="33CCCC"/>
            </a:fgClr>
            <a:bgClr>
              <a:srgbClr val="FFFFFF"/>
            </a:bgClr>
          </a:pattFill>
          <a:ln w="12700">
            <a:solidFill>
              <a:schemeClr val="tx1"/>
            </a:solidFill>
            <a:miter lim="800000"/>
            <a:headEnd/>
            <a:tailEnd/>
          </a:ln>
        </p:spPr>
        <p:txBody>
          <a:bodyPr>
            <a:spAutoFit/>
          </a:bodyPr>
          <a:lstStyle/>
          <a:p>
            <a:pPr algn="ctr" eaLnBrk="0" hangingPunct="0">
              <a:spcBef>
                <a:spcPct val="50000"/>
              </a:spcBef>
            </a:pPr>
            <a:r>
              <a:rPr lang="it-IT" sz="2000" noProof="1">
                <a:solidFill>
                  <a:schemeClr val="accent1"/>
                </a:solidFill>
                <a:latin typeface="Comic Sans MS" pitchFamily="66" charset="0"/>
              </a:rPr>
              <a:t>PARS</a:t>
            </a:r>
          </a:p>
          <a:p>
            <a:pPr algn="ctr" eaLnBrk="0" hangingPunct="0">
              <a:spcBef>
                <a:spcPct val="50000"/>
              </a:spcBef>
            </a:pPr>
            <a:r>
              <a:rPr lang="it-IT" sz="2000" noProof="1">
                <a:solidFill>
                  <a:schemeClr val="accent1"/>
                </a:solidFill>
                <a:latin typeface="Comic Sans MS" pitchFamily="66" charset="0"/>
              </a:rPr>
              <a:t>RETICULATA</a:t>
            </a:r>
          </a:p>
        </p:txBody>
      </p:sp>
      <p:sp>
        <p:nvSpPr>
          <p:cNvPr id="12297" name="Text Box 9" descr="10%"/>
          <p:cNvSpPr txBox="1">
            <a:spLocks noChangeArrowheads="1"/>
          </p:cNvSpPr>
          <p:nvPr/>
        </p:nvSpPr>
        <p:spPr bwMode="auto">
          <a:xfrm>
            <a:off x="3473450" y="4497388"/>
            <a:ext cx="2057400" cy="866775"/>
          </a:xfrm>
          <a:prstGeom prst="rect">
            <a:avLst/>
          </a:prstGeom>
          <a:pattFill prst="pct10">
            <a:fgClr>
              <a:srgbClr val="33CCCC"/>
            </a:fgClr>
            <a:bgClr>
              <a:srgbClr val="FFFFFF"/>
            </a:bgClr>
          </a:pattFill>
          <a:ln w="12700">
            <a:solidFill>
              <a:schemeClr val="tx1"/>
            </a:solidFill>
            <a:miter lim="800000"/>
            <a:headEnd/>
            <a:tailEnd/>
          </a:ln>
        </p:spPr>
        <p:txBody>
          <a:bodyPr>
            <a:spAutoFit/>
          </a:bodyPr>
          <a:lstStyle/>
          <a:p>
            <a:pPr algn="ctr" eaLnBrk="0" hangingPunct="0">
              <a:spcBef>
                <a:spcPct val="50000"/>
              </a:spcBef>
            </a:pPr>
            <a:r>
              <a:rPr lang="it-IT" sz="2000" noProof="1">
                <a:solidFill>
                  <a:schemeClr val="accent1"/>
                </a:solidFill>
                <a:latin typeface="Comic Sans MS" pitchFamily="66" charset="0"/>
              </a:rPr>
              <a:t>PARS</a:t>
            </a:r>
          </a:p>
          <a:p>
            <a:pPr algn="ctr" eaLnBrk="0" hangingPunct="0">
              <a:spcBef>
                <a:spcPct val="50000"/>
              </a:spcBef>
            </a:pPr>
            <a:r>
              <a:rPr lang="it-IT" sz="2000" noProof="1">
                <a:solidFill>
                  <a:schemeClr val="accent1"/>
                </a:solidFill>
                <a:latin typeface="Comic Sans MS" pitchFamily="66" charset="0"/>
              </a:rPr>
              <a:t>COMPACTA</a:t>
            </a:r>
          </a:p>
        </p:txBody>
      </p:sp>
      <p:sp>
        <p:nvSpPr>
          <p:cNvPr id="12298" name="Text Box 10" descr="10%"/>
          <p:cNvSpPr txBox="1">
            <a:spLocks noChangeArrowheads="1"/>
          </p:cNvSpPr>
          <p:nvPr/>
        </p:nvSpPr>
        <p:spPr bwMode="auto">
          <a:xfrm>
            <a:off x="1416050" y="5334000"/>
            <a:ext cx="4114800" cy="409575"/>
          </a:xfrm>
          <a:prstGeom prst="rect">
            <a:avLst/>
          </a:prstGeom>
          <a:pattFill prst="pct10">
            <a:fgClr>
              <a:srgbClr val="33CCCC"/>
            </a:fgClr>
            <a:bgClr>
              <a:schemeClr val="bg1"/>
            </a:bgClr>
          </a:pattFill>
          <a:ln w="12700">
            <a:solidFill>
              <a:schemeClr val="tx1"/>
            </a:solidFill>
            <a:miter lim="800000"/>
            <a:headEnd/>
            <a:tailEnd/>
          </a:ln>
        </p:spPr>
        <p:txBody>
          <a:bodyPr>
            <a:spAutoFit/>
          </a:bodyPr>
          <a:lstStyle/>
          <a:p>
            <a:pPr algn="ctr" eaLnBrk="0" hangingPunct="0">
              <a:spcBef>
                <a:spcPct val="50000"/>
              </a:spcBef>
            </a:pPr>
            <a:r>
              <a:rPr lang="it-IT" sz="2000" b="1" noProof="1">
                <a:latin typeface="Comic Sans MS" pitchFamily="66" charset="0"/>
              </a:rPr>
              <a:t>SUBSTANTIA NIGRA</a:t>
            </a:r>
            <a:endParaRPr lang="it-IT" sz="2000" noProof="1">
              <a:latin typeface="Comic Sans MS" pitchFamily="66" charset="0"/>
            </a:endParaRPr>
          </a:p>
        </p:txBody>
      </p:sp>
      <p:grpSp>
        <p:nvGrpSpPr>
          <p:cNvPr id="12299" name="Group 11"/>
          <p:cNvGrpSpPr>
            <a:grpSpLocks/>
          </p:cNvGrpSpPr>
          <p:nvPr/>
        </p:nvGrpSpPr>
        <p:grpSpPr bwMode="auto">
          <a:xfrm>
            <a:off x="6372225" y="1628775"/>
            <a:ext cx="609600" cy="152400"/>
            <a:chOff x="3984" y="1632"/>
            <a:chExt cx="384" cy="96"/>
          </a:xfrm>
        </p:grpSpPr>
        <p:sp>
          <p:nvSpPr>
            <p:cNvPr id="12326" name="Line 12"/>
            <p:cNvSpPr>
              <a:spLocks noChangeShapeType="1"/>
            </p:cNvSpPr>
            <p:nvPr/>
          </p:nvSpPr>
          <p:spPr bwMode="auto">
            <a:xfrm>
              <a:off x="3984" y="1728"/>
              <a:ext cx="384" cy="0"/>
            </a:xfrm>
            <a:prstGeom prst="line">
              <a:avLst/>
            </a:prstGeom>
            <a:noFill/>
            <a:ln w="57150">
              <a:solidFill>
                <a:schemeClr val="bg1"/>
              </a:solidFill>
              <a:round/>
              <a:headEnd/>
              <a:tailEnd/>
            </a:ln>
          </p:spPr>
          <p:txBody>
            <a:bodyPr wrap="none" anchor="ctr"/>
            <a:lstStyle/>
            <a:p>
              <a:endParaRPr lang="it-IT"/>
            </a:p>
          </p:txBody>
        </p:sp>
        <p:sp>
          <p:nvSpPr>
            <p:cNvPr id="12327" name="Line 13"/>
            <p:cNvSpPr>
              <a:spLocks noChangeShapeType="1"/>
            </p:cNvSpPr>
            <p:nvPr/>
          </p:nvSpPr>
          <p:spPr bwMode="auto">
            <a:xfrm>
              <a:off x="3984" y="1632"/>
              <a:ext cx="384" cy="0"/>
            </a:xfrm>
            <a:prstGeom prst="line">
              <a:avLst/>
            </a:prstGeom>
            <a:noFill/>
            <a:ln w="12700">
              <a:solidFill>
                <a:schemeClr val="bg1"/>
              </a:solidFill>
              <a:prstDash val="lgDash"/>
              <a:round/>
              <a:headEnd/>
              <a:tailEnd/>
            </a:ln>
          </p:spPr>
          <p:txBody>
            <a:bodyPr wrap="none" anchor="ctr"/>
            <a:lstStyle/>
            <a:p>
              <a:endParaRPr lang="it-IT"/>
            </a:p>
          </p:txBody>
        </p:sp>
      </p:grpSp>
      <p:sp>
        <p:nvSpPr>
          <p:cNvPr id="12300" name="Text Box 14"/>
          <p:cNvSpPr txBox="1">
            <a:spLocks noChangeArrowheads="1"/>
          </p:cNvSpPr>
          <p:nvPr/>
        </p:nvSpPr>
        <p:spPr bwMode="auto">
          <a:xfrm>
            <a:off x="6248400" y="1812925"/>
            <a:ext cx="2209800" cy="396875"/>
          </a:xfrm>
          <a:prstGeom prst="rect">
            <a:avLst/>
          </a:prstGeom>
          <a:noFill/>
          <a:ln w="9525">
            <a:noFill/>
            <a:miter lim="800000"/>
            <a:headEnd/>
            <a:tailEnd/>
          </a:ln>
        </p:spPr>
        <p:txBody>
          <a:bodyPr>
            <a:spAutoFit/>
          </a:bodyPr>
          <a:lstStyle/>
          <a:p>
            <a:pPr eaLnBrk="0" hangingPunct="0">
              <a:spcBef>
                <a:spcPct val="50000"/>
              </a:spcBef>
            </a:pPr>
            <a:r>
              <a:rPr lang="it-IT" sz="2000">
                <a:solidFill>
                  <a:schemeClr val="accent2"/>
                </a:solidFill>
                <a:latin typeface="Comic Sans MS" pitchFamily="66" charset="0"/>
              </a:rPr>
              <a:t>Via Gabaergica</a:t>
            </a:r>
            <a:endParaRPr lang="it-IT" sz="2000" noProof="1">
              <a:solidFill>
                <a:schemeClr val="accent2"/>
              </a:solidFill>
              <a:latin typeface="Comic Sans MS" pitchFamily="66" charset="0"/>
            </a:endParaRPr>
          </a:p>
        </p:txBody>
      </p:sp>
      <p:grpSp>
        <p:nvGrpSpPr>
          <p:cNvPr id="12301" name="Group 15"/>
          <p:cNvGrpSpPr>
            <a:grpSpLocks/>
          </p:cNvGrpSpPr>
          <p:nvPr/>
        </p:nvGrpSpPr>
        <p:grpSpPr bwMode="auto">
          <a:xfrm>
            <a:off x="6324600" y="2514600"/>
            <a:ext cx="608013" cy="150813"/>
            <a:chOff x="3984" y="1872"/>
            <a:chExt cx="383" cy="95"/>
          </a:xfrm>
        </p:grpSpPr>
        <p:sp>
          <p:nvSpPr>
            <p:cNvPr id="12324" name="Line 16"/>
            <p:cNvSpPr>
              <a:spLocks noChangeShapeType="1"/>
            </p:cNvSpPr>
            <p:nvPr/>
          </p:nvSpPr>
          <p:spPr bwMode="auto">
            <a:xfrm>
              <a:off x="3984" y="1967"/>
              <a:ext cx="383" cy="0"/>
            </a:xfrm>
            <a:prstGeom prst="line">
              <a:avLst/>
            </a:prstGeom>
            <a:noFill/>
            <a:ln w="57150">
              <a:solidFill>
                <a:srgbClr val="66FFFF"/>
              </a:solidFill>
              <a:round/>
              <a:headEnd/>
              <a:tailEnd/>
            </a:ln>
          </p:spPr>
          <p:txBody>
            <a:bodyPr wrap="none" anchor="ctr"/>
            <a:lstStyle/>
            <a:p>
              <a:endParaRPr lang="it-IT"/>
            </a:p>
          </p:txBody>
        </p:sp>
        <p:sp>
          <p:nvSpPr>
            <p:cNvPr id="12325" name="Line 17"/>
            <p:cNvSpPr>
              <a:spLocks noChangeShapeType="1"/>
            </p:cNvSpPr>
            <p:nvPr/>
          </p:nvSpPr>
          <p:spPr bwMode="auto">
            <a:xfrm>
              <a:off x="3984" y="1872"/>
              <a:ext cx="383" cy="0"/>
            </a:xfrm>
            <a:prstGeom prst="line">
              <a:avLst/>
            </a:prstGeom>
            <a:noFill/>
            <a:ln w="12700">
              <a:solidFill>
                <a:srgbClr val="66FFFF"/>
              </a:solidFill>
              <a:prstDash val="lgDash"/>
              <a:round/>
              <a:headEnd/>
              <a:tailEnd/>
            </a:ln>
          </p:spPr>
          <p:txBody>
            <a:bodyPr wrap="none" anchor="ctr"/>
            <a:lstStyle/>
            <a:p>
              <a:endParaRPr lang="it-IT"/>
            </a:p>
          </p:txBody>
        </p:sp>
      </p:grpSp>
      <p:sp>
        <p:nvSpPr>
          <p:cNvPr id="12302" name="Text Box 18"/>
          <p:cNvSpPr txBox="1">
            <a:spLocks noChangeArrowheads="1"/>
          </p:cNvSpPr>
          <p:nvPr/>
        </p:nvSpPr>
        <p:spPr bwMode="auto">
          <a:xfrm>
            <a:off x="6248400" y="2819400"/>
            <a:ext cx="2590800" cy="396875"/>
          </a:xfrm>
          <a:prstGeom prst="rect">
            <a:avLst/>
          </a:prstGeom>
          <a:noFill/>
          <a:ln w="57150">
            <a:noFill/>
            <a:miter lim="800000"/>
            <a:headEnd/>
            <a:tailEnd/>
          </a:ln>
        </p:spPr>
        <p:txBody>
          <a:bodyPr>
            <a:spAutoFit/>
          </a:bodyPr>
          <a:lstStyle/>
          <a:p>
            <a:pPr eaLnBrk="0" hangingPunct="0">
              <a:spcBef>
                <a:spcPct val="50000"/>
              </a:spcBef>
            </a:pPr>
            <a:r>
              <a:rPr lang="it-IT" sz="2000">
                <a:solidFill>
                  <a:schemeClr val="accent2"/>
                </a:solidFill>
                <a:latin typeface="Comic Sans MS" pitchFamily="66" charset="0"/>
              </a:rPr>
              <a:t>Via glutammatergica</a:t>
            </a:r>
            <a:endParaRPr lang="it-IT" sz="2000" noProof="1">
              <a:solidFill>
                <a:schemeClr val="accent2"/>
              </a:solidFill>
              <a:latin typeface="Comic Sans MS" pitchFamily="66" charset="0"/>
            </a:endParaRPr>
          </a:p>
        </p:txBody>
      </p:sp>
      <p:sp>
        <p:nvSpPr>
          <p:cNvPr id="12303" name="Line 19"/>
          <p:cNvSpPr>
            <a:spLocks noChangeShapeType="1"/>
          </p:cNvSpPr>
          <p:nvPr/>
        </p:nvSpPr>
        <p:spPr bwMode="auto">
          <a:xfrm>
            <a:off x="6400800" y="3657600"/>
            <a:ext cx="609600" cy="0"/>
          </a:xfrm>
          <a:prstGeom prst="line">
            <a:avLst/>
          </a:prstGeom>
          <a:noFill/>
          <a:ln w="76200" cap="rnd">
            <a:solidFill>
              <a:srgbClr val="FF0000"/>
            </a:solidFill>
            <a:prstDash val="sysDot"/>
            <a:round/>
            <a:headEnd/>
            <a:tailEnd/>
          </a:ln>
        </p:spPr>
        <p:txBody>
          <a:bodyPr wrap="none" anchor="ctr"/>
          <a:lstStyle/>
          <a:p>
            <a:endParaRPr lang="it-IT"/>
          </a:p>
        </p:txBody>
      </p:sp>
      <p:sp>
        <p:nvSpPr>
          <p:cNvPr id="12304" name="Text Box 20"/>
          <p:cNvSpPr txBox="1">
            <a:spLocks noChangeArrowheads="1"/>
          </p:cNvSpPr>
          <p:nvPr/>
        </p:nvSpPr>
        <p:spPr bwMode="auto">
          <a:xfrm>
            <a:off x="6324600" y="3733800"/>
            <a:ext cx="2514600" cy="396875"/>
          </a:xfrm>
          <a:prstGeom prst="rect">
            <a:avLst/>
          </a:prstGeom>
          <a:noFill/>
          <a:ln w="57150">
            <a:noFill/>
            <a:miter lim="800000"/>
            <a:headEnd/>
            <a:tailEnd/>
          </a:ln>
        </p:spPr>
        <p:txBody>
          <a:bodyPr>
            <a:spAutoFit/>
          </a:bodyPr>
          <a:lstStyle/>
          <a:p>
            <a:pPr eaLnBrk="0" hangingPunct="0">
              <a:spcBef>
                <a:spcPct val="50000"/>
              </a:spcBef>
            </a:pPr>
            <a:r>
              <a:rPr lang="it-IT" sz="2000">
                <a:solidFill>
                  <a:schemeClr val="accent2"/>
                </a:solidFill>
                <a:latin typeface="Comic Sans MS" pitchFamily="66" charset="0"/>
              </a:rPr>
              <a:t>Via d</a:t>
            </a:r>
            <a:r>
              <a:rPr lang="it-IT" sz="2000" noProof="1">
                <a:solidFill>
                  <a:schemeClr val="accent2"/>
                </a:solidFill>
                <a:latin typeface="Comic Sans MS" pitchFamily="66" charset="0"/>
              </a:rPr>
              <a:t>opaminergic</a:t>
            </a:r>
            <a:r>
              <a:rPr lang="it-IT" sz="2000">
                <a:solidFill>
                  <a:schemeClr val="accent2"/>
                </a:solidFill>
                <a:latin typeface="Comic Sans MS" pitchFamily="66" charset="0"/>
              </a:rPr>
              <a:t>a</a:t>
            </a:r>
            <a:endParaRPr lang="it-IT" sz="2000" noProof="1">
              <a:solidFill>
                <a:schemeClr val="accent2"/>
              </a:solidFill>
              <a:latin typeface="Comic Sans MS" pitchFamily="66" charset="0"/>
            </a:endParaRPr>
          </a:p>
        </p:txBody>
      </p:sp>
      <p:sp>
        <p:nvSpPr>
          <p:cNvPr id="12305" name="Text Box 21" descr="10%"/>
          <p:cNvSpPr txBox="1">
            <a:spLocks noChangeArrowheads="1"/>
          </p:cNvSpPr>
          <p:nvPr/>
        </p:nvSpPr>
        <p:spPr bwMode="auto">
          <a:xfrm>
            <a:off x="0" y="5805488"/>
            <a:ext cx="4084638" cy="396875"/>
          </a:xfrm>
          <a:prstGeom prst="rect">
            <a:avLst/>
          </a:prstGeom>
          <a:noFill/>
          <a:ln w="12700">
            <a:noFill/>
            <a:miter lim="800000"/>
            <a:headEnd/>
            <a:tailEnd/>
          </a:ln>
        </p:spPr>
        <p:txBody>
          <a:bodyPr>
            <a:spAutoFit/>
          </a:bodyPr>
          <a:lstStyle/>
          <a:p>
            <a:pPr eaLnBrk="0" hangingPunct="0">
              <a:spcBef>
                <a:spcPct val="50000"/>
              </a:spcBef>
            </a:pPr>
            <a:r>
              <a:rPr lang="it-IT" sz="2000">
                <a:solidFill>
                  <a:schemeClr val="accent2"/>
                </a:solidFill>
                <a:latin typeface="Comic Sans MS" pitchFamily="66" charset="0"/>
              </a:rPr>
              <a:t>Linea continua</a:t>
            </a:r>
            <a:r>
              <a:rPr lang="it-IT" sz="2000" noProof="1">
                <a:solidFill>
                  <a:schemeClr val="accent2"/>
                </a:solidFill>
                <a:latin typeface="Comic Sans MS" pitchFamily="66" charset="0"/>
              </a:rPr>
              <a:t> = </a:t>
            </a:r>
            <a:r>
              <a:rPr lang="it-IT" sz="2000">
                <a:solidFill>
                  <a:schemeClr val="accent2"/>
                </a:solidFill>
                <a:latin typeface="Comic Sans MS" pitchFamily="66" charset="0"/>
              </a:rPr>
              <a:t>aumento attività</a:t>
            </a:r>
            <a:endParaRPr lang="it-IT" sz="2000" noProof="1">
              <a:solidFill>
                <a:schemeClr val="accent2"/>
              </a:solidFill>
              <a:latin typeface="Comic Sans MS" pitchFamily="66" charset="0"/>
            </a:endParaRPr>
          </a:p>
        </p:txBody>
      </p:sp>
      <p:sp>
        <p:nvSpPr>
          <p:cNvPr id="12306" name="Text Box 22" descr="10%"/>
          <p:cNvSpPr txBox="1">
            <a:spLocks noChangeArrowheads="1"/>
          </p:cNvSpPr>
          <p:nvPr/>
        </p:nvSpPr>
        <p:spPr bwMode="auto">
          <a:xfrm>
            <a:off x="-3175" y="6248400"/>
            <a:ext cx="4956175" cy="396875"/>
          </a:xfrm>
          <a:prstGeom prst="rect">
            <a:avLst/>
          </a:prstGeom>
          <a:noFill/>
          <a:ln w="12700">
            <a:noFill/>
            <a:miter lim="800000"/>
            <a:headEnd/>
            <a:tailEnd/>
          </a:ln>
        </p:spPr>
        <p:txBody>
          <a:bodyPr wrap="none">
            <a:spAutoFit/>
          </a:bodyPr>
          <a:lstStyle/>
          <a:p>
            <a:pPr eaLnBrk="0" hangingPunct="0">
              <a:spcBef>
                <a:spcPct val="50000"/>
              </a:spcBef>
            </a:pPr>
            <a:r>
              <a:rPr lang="it-IT" sz="2000">
                <a:solidFill>
                  <a:schemeClr val="accent2"/>
                </a:solidFill>
                <a:latin typeface="Comic Sans MS" pitchFamily="66" charset="0"/>
              </a:rPr>
              <a:t>Linea tratteggiata</a:t>
            </a:r>
            <a:r>
              <a:rPr lang="it-IT" sz="2000" noProof="1">
                <a:solidFill>
                  <a:schemeClr val="accent2"/>
                </a:solidFill>
                <a:latin typeface="Comic Sans MS" pitchFamily="66" charset="0"/>
              </a:rPr>
              <a:t> = </a:t>
            </a:r>
            <a:r>
              <a:rPr lang="it-IT" sz="2000">
                <a:solidFill>
                  <a:schemeClr val="accent2"/>
                </a:solidFill>
                <a:latin typeface="Comic Sans MS" pitchFamily="66" charset="0"/>
              </a:rPr>
              <a:t>diminuzione attività</a:t>
            </a:r>
            <a:endParaRPr lang="it-IT" sz="2000" noProof="1">
              <a:solidFill>
                <a:schemeClr val="accent2"/>
              </a:solidFill>
              <a:latin typeface="Comic Sans MS" pitchFamily="66" charset="0"/>
            </a:endParaRPr>
          </a:p>
        </p:txBody>
      </p:sp>
      <p:sp>
        <p:nvSpPr>
          <p:cNvPr id="12307" name="Line 23"/>
          <p:cNvSpPr>
            <a:spLocks noChangeShapeType="1"/>
          </p:cNvSpPr>
          <p:nvPr/>
        </p:nvSpPr>
        <p:spPr bwMode="auto">
          <a:xfrm>
            <a:off x="3276600" y="333375"/>
            <a:ext cx="0" cy="304800"/>
          </a:xfrm>
          <a:prstGeom prst="line">
            <a:avLst/>
          </a:prstGeom>
          <a:noFill/>
          <a:ln w="12700">
            <a:solidFill>
              <a:srgbClr val="00FFFF"/>
            </a:solidFill>
            <a:round/>
            <a:headEnd/>
            <a:tailEnd type="triangle" w="med" len="med"/>
          </a:ln>
        </p:spPr>
        <p:txBody>
          <a:bodyPr anchor="ctr">
            <a:spAutoFit/>
          </a:bodyPr>
          <a:lstStyle/>
          <a:p>
            <a:endParaRPr lang="it-IT"/>
          </a:p>
        </p:txBody>
      </p:sp>
      <p:sp>
        <p:nvSpPr>
          <p:cNvPr id="12308" name="Line 24"/>
          <p:cNvSpPr>
            <a:spLocks noChangeShapeType="1"/>
          </p:cNvSpPr>
          <p:nvPr/>
        </p:nvSpPr>
        <p:spPr bwMode="auto">
          <a:xfrm>
            <a:off x="3708400" y="1700213"/>
            <a:ext cx="685800" cy="469900"/>
          </a:xfrm>
          <a:prstGeom prst="line">
            <a:avLst/>
          </a:prstGeom>
          <a:noFill/>
          <a:ln w="76200">
            <a:solidFill>
              <a:schemeClr val="bg1"/>
            </a:solidFill>
            <a:round/>
            <a:headEnd/>
            <a:tailEnd type="triangle" w="med" len="med"/>
          </a:ln>
        </p:spPr>
        <p:txBody>
          <a:bodyPr wrap="none" anchor="ctr">
            <a:spAutoFit/>
          </a:bodyPr>
          <a:lstStyle/>
          <a:p>
            <a:endParaRPr lang="it-IT"/>
          </a:p>
        </p:txBody>
      </p:sp>
      <p:sp>
        <p:nvSpPr>
          <p:cNvPr id="12309" name="Line 25"/>
          <p:cNvSpPr>
            <a:spLocks noChangeShapeType="1"/>
          </p:cNvSpPr>
          <p:nvPr/>
        </p:nvSpPr>
        <p:spPr bwMode="auto">
          <a:xfrm>
            <a:off x="2800350" y="2927350"/>
            <a:ext cx="685800" cy="469900"/>
          </a:xfrm>
          <a:prstGeom prst="line">
            <a:avLst/>
          </a:prstGeom>
          <a:noFill/>
          <a:ln w="76200">
            <a:solidFill>
              <a:srgbClr val="66FFFF"/>
            </a:solidFill>
            <a:round/>
            <a:headEnd type="triangle" w="med" len="med"/>
            <a:tailEnd/>
          </a:ln>
        </p:spPr>
        <p:txBody>
          <a:bodyPr wrap="none" anchor="ctr">
            <a:spAutoFit/>
          </a:bodyPr>
          <a:lstStyle/>
          <a:p>
            <a:endParaRPr lang="it-IT"/>
          </a:p>
        </p:txBody>
      </p:sp>
      <p:sp>
        <p:nvSpPr>
          <p:cNvPr id="12310" name="Line 26"/>
          <p:cNvSpPr>
            <a:spLocks noChangeShapeType="1"/>
          </p:cNvSpPr>
          <p:nvPr/>
        </p:nvSpPr>
        <p:spPr bwMode="auto">
          <a:xfrm rot="6090641">
            <a:off x="2266156" y="4031457"/>
            <a:ext cx="611187" cy="469900"/>
          </a:xfrm>
          <a:prstGeom prst="line">
            <a:avLst/>
          </a:prstGeom>
          <a:noFill/>
          <a:ln w="76200">
            <a:solidFill>
              <a:srgbClr val="66FFFF"/>
            </a:solidFill>
            <a:round/>
            <a:headEnd/>
            <a:tailEnd type="triangle" w="med" len="med"/>
          </a:ln>
        </p:spPr>
        <p:txBody>
          <a:bodyPr anchor="ctr">
            <a:spAutoFit/>
          </a:bodyPr>
          <a:lstStyle/>
          <a:p>
            <a:endParaRPr lang="it-IT"/>
          </a:p>
        </p:txBody>
      </p:sp>
      <p:sp>
        <p:nvSpPr>
          <p:cNvPr id="12311" name="Line 27"/>
          <p:cNvSpPr>
            <a:spLocks noChangeShapeType="1"/>
          </p:cNvSpPr>
          <p:nvPr/>
        </p:nvSpPr>
        <p:spPr bwMode="auto">
          <a:xfrm rot="6424750">
            <a:off x="1568450" y="2349500"/>
            <a:ext cx="685800" cy="469900"/>
          </a:xfrm>
          <a:prstGeom prst="line">
            <a:avLst/>
          </a:prstGeom>
          <a:noFill/>
          <a:ln w="76200">
            <a:solidFill>
              <a:schemeClr val="bg1"/>
            </a:solidFill>
            <a:round/>
            <a:headEnd/>
            <a:tailEnd type="triangle" w="med" len="med"/>
          </a:ln>
        </p:spPr>
        <p:txBody>
          <a:bodyPr wrap="none" anchor="ctr">
            <a:spAutoFit/>
          </a:bodyPr>
          <a:lstStyle/>
          <a:p>
            <a:endParaRPr lang="it-IT"/>
          </a:p>
        </p:txBody>
      </p:sp>
      <p:sp>
        <p:nvSpPr>
          <p:cNvPr id="12312" name="Line 28"/>
          <p:cNvSpPr>
            <a:spLocks noChangeShapeType="1"/>
          </p:cNvSpPr>
          <p:nvPr/>
        </p:nvSpPr>
        <p:spPr bwMode="auto">
          <a:xfrm>
            <a:off x="958850" y="4800600"/>
            <a:ext cx="457200" cy="0"/>
          </a:xfrm>
          <a:prstGeom prst="line">
            <a:avLst/>
          </a:prstGeom>
          <a:noFill/>
          <a:ln w="76200">
            <a:solidFill>
              <a:schemeClr val="bg1"/>
            </a:solidFill>
            <a:round/>
            <a:headEnd/>
            <a:tailEnd/>
          </a:ln>
        </p:spPr>
        <p:txBody>
          <a:bodyPr anchor="ctr">
            <a:spAutoFit/>
          </a:bodyPr>
          <a:lstStyle/>
          <a:p>
            <a:endParaRPr lang="it-IT"/>
          </a:p>
        </p:txBody>
      </p:sp>
      <p:sp>
        <p:nvSpPr>
          <p:cNvPr id="12313" name="Line 29"/>
          <p:cNvSpPr>
            <a:spLocks noChangeShapeType="1"/>
          </p:cNvSpPr>
          <p:nvPr/>
        </p:nvSpPr>
        <p:spPr bwMode="auto">
          <a:xfrm flipV="1">
            <a:off x="958850" y="3886200"/>
            <a:ext cx="0" cy="914400"/>
          </a:xfrm>
          <a:prstGeom prst="line">
            <a:avLst/>
          </a:prstGeom>
          <a:noFill/>
          <a:ln w="76200">
            <a:solidFill>
              <a:schemeClr val="bg1"/>
            </a:solidFill>
            <a:round/>
            <a:headEnd/>
            <a:tailEnd type="triangle" w="med" len="med"/>
          </a:ln>
        </p:spPr>
        <p:txBody>
          <a:bodyPr anchor="ctr">
            <a:spAutoFit/>
          </a:bodyPr>
          <a:lstStyle/>
          <a:p>
            <a:endParaRPr lang="it-IT"/>
          </a:p>
        </p:txBody>
      </p:sp>
      <p:sp>
        <p:nvSpPr>
          <p:cNvPr id="12314" name="Line 30"/>
          <p:cNvSpPr>
            <a:spLocks noChangeShapeType="1"/>
          </p:cNvSpPr>
          <p:nvPr/>
        </p:nvSpPr>
        <p:spPr bwMode="auto">
          <a:xfrm flipV="1">
            <a:off x="958850" y="273050"/>
            <a:ext cx="0" cy="2622550"/>
          </a:xfrm>
          <a:prstGeom prst="line">
            <a:avLst/>
          </a:prstGeom>
          <a:noFill/>
          <a:ln w="28575">
            <a:solidFill>
              <a:srgbClr val="00FFFF"/>
            </a:solidFill>
            <a:prstDash val="lgDash"/>
            <a:round/>
            <a:headEnd/>
            <a:tailEnd/>
          </a:ln>
        </p:spPr>
        <p:txBody>
          <a:bodyPr anchor="ctr">
            <a:spAutoFit/>
          </a:bodyPr>
          <a:lstStyle/>
          <a:p>
            <a:endParaRPr lang="it-IT"/>
          </a:p>
        </p:txBody>
      </p:sp>
      <p:sp>
        <p:nvSpPr>
          <p:cNvPr id="12315" name="Line 31"/>
          <p:cNvSpPr>
            <a:spLocks noChangeShapeType="1"/>
          </p:cNvSpPr>
          <p:nvPr/>
        </p:nvSpPr>
        <p:spPr bwMode="auto">
          <a:xfrm>
            <a:off x="958850" y="273050"/>
            <a:ext cx="1524000" cy="0"/>
          </a:xfrm>
          <a:prstGeom prst="line">
            <a:avLst/>
          </a:prstGeom>
          <a:noFill/>
          <a:ln w="28575">
            <a:solidFill>
              <a:srgbClr val="00FFFF"/>
            </a:solidFill>
            <a:prstDash val="lgDash"/>
            <a:round/>
            <a:headEnd/>
            <a:tailEnd type="triangle" w="med" len="med"/>
          </a:ln>
        </p:spPr>
        <p:txBody>
          <a:bodyPr anchor="ctr">
            <a:spAutoFit/>
          </a:bodyPr>
          <a:lstStyle/>
          <a:p>
            <a:endParaRPr lang="it-IT"/>
          </a:p>
        </p:txBody>
      </p:sp>
      <p:sp>
        <p:nvSpPr>
          <p:cNvPr id="12316" name="Line 32"/>
          <p:cNvSpPr>
            <a:spLocks noChangeShapeType="1"/>
          </p:cNvSpPr>
          <p:nvPr/>
        </p:nvSpPr>
        <p:spPr bwMode="auto">
          <a:xfrm>
            <a:off x="2146300" y="1524000"/>
            <a:ext cx="0" cy="2832100"/>
          </a:xfrm>
          <a:prstGeom prst="line">
            <a:avLst/>
          </a:prstGeom>
          <a:noFill/>
          <a:ln w="28575">
            <a:solidFill>
              <a:schemeClr val="bg1"/>
            </a:solidFill>
            <a:prstDash val="lgDash"/>
            <a:round/>
            <a:headEnd/>
            <a:tailEnd type="triangle" w="med" len="med"/>
          </a:ln>
        </p:spPr>
        <p:txBody>
          <a:bodyPr wrap="none" anchor="ctr">
            <a:spAutoFit/>
          </a:bodyPr>
          <a:lstStyle/>
          <a:p>
            <a:endParaRPr lang="it-IT"/>
          </a:p>
        </p:txBody>
      </p:sp>
      <p:sp>
        <p:nvSpPr>
          <p:cNvPr id="12317" name="Line 33"/>
          <p:cNvSpPr>
            <a:spLocks noChangeShapeType="1"/>
          </p:cNvSpPr>
          <p:nvPr/>
        </p:nvSpPr>
        <p:spPr bwMode="auto">
          <a:xfrm>
            <a:off x="2700338" y="1557338"/>
            <a:ext cx="0" cy="469900"/>
          </a:xfrm>
          <a:prstGeom prst="line">
            <a:avLst/>
          </a:prstGeom>
          <a:noFill/>
          <a:ln w="28575">
            <a:solidFill>
              <a:schemeClr val="bg1"/>
            </a:solidFill>
            <a:prstDash val="lgDash"/>
            <a:round/>
            <a:headEnd/>
            <a:tailEnd type="triangle" w="med" len="med"/>
          </a:ln>
        </p:spPr>
        <p:txBody>
          <a:bodyPr wrap="none" anchor="ctr">
            <a:spAutoFit/>
          </a:bodyPr>
          <a:lstStyle/>
          <a:p>
            <a:endParaRPr lang="it-IT"/>
          </a:p>
        </p:txBody>
      </p:sp>
      <p:sp>
        <p:nvSpPr>
          <p:cNvPr id="12318" name="Line 34"/>
          <p:cNvSpPr>
            <a:spLocks noChangeShapeType="1"/>
          </p:cNvSpPr>
          <p:nvPr/>
        </p:nvSpPr>
        <p:spPr bwMode="auto">
          <a:xfrm flipH="1">
            <a:off x="4235450" y="2927350"/>
            <a:ext cx="381000" cy="469900"/>
          </a:xfrm>
          <a:prstGeom prst="line">
            <a:avLst/>
          </a:prstGeom>
          <a:noFill/>
          <a:ln w="28575">
            <a:solidFill>
              <a:schemeClr val="bg1"/>
            </a:solidFill>
            <a:prstDash val="lgDash"/>
            <a:round/>
            <a:headEnd/>
            <a:tailEnd type="triangle" w="med" len="med"/>
          </a:ln>
        </p:spPr>
        <p:txBody>
          <a:bodyPr wrap="none" anchor="ctr">
            <a:spAutoFit/>
          </a:bodyPr>
          <a:lstStyle/>
          <a:p>
            <a:endParaRPr lang="it-IT"/>
          </a:p>
        </p:txBody>
      </p:sp>
      <p:sp>
        <p:nvSpPr>
          <p:cNvPr id="12319" name="Line 35"/>
          <p:cNvSpPr>
            <a:spLocks noChangeShapeType="1"/>
          </p:cNvSpPr>
          <p:nvPr/>
        </p:nvSpPr>
        <p:spPr bwMode="auto">
          <a:xfrm>
            <a:off x="5651500" y="4797425"/>
            <a:ext cx="595313" cy="0"/>
          </a:xfrm>
          <a:prstGeom prst="line">
            <a:avLst/>
          </a:prstGeom>
          <a:noFill/>
          <a:ln w="76200" cap="rnd">
            <a:solidFill>
              <a:srgbClr val="FF0000"/>
            </a:solidFill>
            <a:prstDash val="sysDot"/>
            <a:round/>
            <a:headEnd/>
            <a:tailEnd/>
          </a:ln>
        </p:spPr>
        <p:txBody>
          <a:bodyPr wrap="none" anchor="ctr">
            <a:spAutoFit/>
          </a:bodyPr>
          <a:lstStyle/>
          <a:p>
            <a:endParaRPr lang="it-IT"/>
          </a:p>
        </p:txBody>
      </p:sp>
      <p:sp>
        <p:nvSpPr>
          <p:cNvPr id="12320" name="Line 36"/>
          <p:cNvSpPr>
            <a:spLocks noChangeShapeType="1"/>
          </p:cNvSpPr>
          <p:nvPr/>
        </p:nvSpPr>
        <p:spPr bwMode="auto">
          <a:xfrm flipV="1">
            <a:off x="6126163" y="1143000"/>
            <a:ext cx="0" cy="3657600"/>
          </a:xfrm>
          <a:prstGeom prst="line">
            <a:avLst/>
          </a:prstGeom>
          <a:noFill/>
          <a:ln w="76200" cap="rnd">
            <a:solidFill>
              <a:srgbClr val="FF0000"/>
            </a:solidFill>
            <a:prstDash val="sysDot"/>
            <a:round/>
            <a:headEnd/>
            <a:tailEnd/>
          </a:ln>
        </p:spPr>
        <p:txBody>
          <a:bodyPr wrap="none" anchor="ctr">
            <a:spAutoFit/>
          </a:bodyPr>
          <a:lstStyle/>
          <a:p>
            <a:endParaRPr lang="it-IT"/>
          </a:p>
        </p:txBody>
      </p:sp>
      <p:sp>
        <p:nvSpPr>
          <p:cNvPr id="12321" name="Line 37"/>
          <p:cNvSpPr>
            <a:spLocks noChangeShapeType="1"/>
          </p:cNvSpPr>
          <p:nvPr/>
        </p:nvSpPr>
        <p:spPr bwMode="auto">
          <a:xfrm flipH="1">
            <a:off x="4692650" y="1143000"/>
            <a:ext cx="1433513" cy="0"/>
          </a:xfrm>
          <a:prstGeom prst="line">
            <a:avLst/>
          </a:prstGeom>
          <a:noFill/>
          <a:ln w="76200" cap="rnd">
            <a:solidFill>
              <a:srgbClr val="FF0000"/>
            </a:solidFill>
            <a:prstDash val="sysDot"/>
            <a:round/>
            <a:headEnd/>
            <a:tailEnd type="triangle" w="med" len="med"/>
          </a:ln>
        </p:spPr>
        <p:txBody>
          <a:bodyPr wrap="none" anchor="ctr">
            <a:spAutoFit/>
          </a:bodyPr>
          <a:lstStyle/>
          <a:p>
            <a:endParaRPr lang="it-IT"/>
          </a:p>
        </p:txBody>
      </p:sp>
      <p:sp>
        <p:nvSpPr>
          <p:cNvPr id="12322" name="Text Box 38" descr="10%"/>
          <p:cNvSpPr txBox="1">
            <a:spLocks noChangeArrowheads="1"/>
          </p:cNvSpPr>
          <p:nvPr/>
        </p:nvSpPr>
        <p:spPr bwMode="auto">
          <a:xfrm>
            <a:off x="5521325" y="5867400"/>
            <a:ext cx="2098675" cy="701675"/>
          </a:xfrm>
          <a:prstGeom prst="rect">
            <a:avLst/>
          </a:prstGeom>
          <a:noFill/>
          <a:ln w="12700">
            <a:noFill/>
            <a:miter lim="800000"/>
            <a:headEnd/>
            <a:tailEnd/>
          </a:ln>
        </p:spPr>
        <p:txBody>
          <a:bodyPr wrap="none">
            <a:spAutoFit/>
          </a:bodyPr>
          <a:lstStyle/>
          <a:p>
            <a:pPr eaLnBrk="0" hangingPunct="0">
              <a:spcBef>
                <a:spcPct val="50000"/>
              </a:spcBef>
            </a:pPr>
            <a:r>
              <a:rPr lang="it-IT" sz="2000" noProof="1">
                <a:solidFill>
                  <a:schemeClr val="accent2"/>
                </a:solidFill>
                <a:latin typeface="Comic Sans MS" pitchFamily="66" charset="0"/>
              </a:rPr>
              <a:t>D1 = </a:t>
            </a:r>
            <a:r>
              <a:rPr lang="it-IT" sz="2000">
                <a:solidFill>
                  <a:schemeClr val="accent2"/>
                </a:solidFill>
                <a:latin typeface="Comic Sans MS" pitchFamily="66" charset="0"/>
              </a:rPr>
              <a:t>eccitazione</a:t>
            </a:r>
            <a:endParaRPr lang="it-IT" sz="2000" noProof="1">
              <a:solidFill>
                <a:schemeClr val="accent2"/>
              </a:solidFill>
              <a:latin typeface="Comic Sans MS" pitchFamily="66" charset="0"/>
            </a:endParaRPr>
          </a:p>
          <a:p>
            <a:pPr eaLnBrk="0" hangingPunct="0">
              <a:lnSpc>
                <a:spcPct val="50000"/>
              </a:lnSpc>
              <a:spcBef>
                <a:spcPct val="50000"/>
              </a:spcBef>
            </a:pPr>
            <a:r>
              <a:rPr lang="it-IT" sz="2000" noProof="1">
                <a:solidFill>
                  <a:schemeClr val="accent2"/>
                </a:solidFill>
                <a:latin typeface="Comic Sans MS" pitchFamily="66" charset="0"/>
              </a:rPr>
              <a:t>D2 = </a:t>
            </a:r>
            <a:r>
              <a:rPr lang="it-IT" sz="2000">
                <a:solidFill>
                  <a:schemeClr val="accent2"/>
                </a:solidFill>
                <a:latin typeface="Comic Sans MS" pitchFamily="66" charset="0"/>
              </a:rPr>
              <a:t>inibizione</a:t>
            </a:r>
            <a:endParaRPr lang="it-IT" sz="2000" noProof="1">
              <a:solidFill>
                <a:schemeClr val="accent2"/>
              </a:solidFill>
              <a:latin typeface="Comic Sans MS" pitchFamily="66" charset="0"/>
            </a:endParaRPr>
          </a:p>
        </p:txBody>
      </p:sp>
      <p:sp>
        <p:nvSpPr>
          <p:cNvPr id="12323" name="Line 39"/>
          <p:cNvSpPr>
            <a:spLocks noChangeShapeType="1"/>
          </p:cNvSpPr>
          <p:nvPr/>
        </p:nvSpPr>
        <p:spPr bwMode="auto">
          <a:xfrm rot="654713">
            <a:off x="4356100" y="4098925"/>
            <a:ext cx="360363" cy="288925"/>
          </a:xfrm>
          <a:prstGeom prst="line">
            <a:avLst/>
          </a:prstGeom>
          <a:noFill/>
          <a:ln w="76200">
            <a:solidFill>
              <a:srgbClr val="66FFFF"/>
            </a:solidFill>
            <a:round/>
            <a:headEnd/>
            <a:tailEnd type="triangle" w="med" len="med"/>
          </a:ln>
        </p:spPr>
        <p:txBody>
          <a:bodyPr anchor="ctr">
            <a:spAutoFit/>
          </a:bodyPr>
          <a:lstStyle/>
          <a:p>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762000" y="2057400"/>
          <a:ext cx="7607300" cy="3417888"/>
        </p:xfrm>
        <a:graphic>
          <a:graphicData uri="http://schemas.openxmlformats.org/presentationml/2006/ole">
            <p:oleObj spid="_x0000_s3074" name="Grafico" r:id="rId4" imgW="8467603" imgH="3810123" progId="MSGraph.Chart.8">
              <p:embed followColorScheme="full"/>
            </p:oleObj>
          </a:graphicData>
        </a:graphic>
      </p:graphicFrame>
      <p:sp>
        <p:nvSpPr>
          <p:cNvPr id="63492" name="Text Box 4"/>
          <p:cNvSpPr txBox="1">
            <a:spLocks noChangeArrowheads="1"/>
          </p:cNvSpPr>
          <p:nvPr/>
        </p:nvSpPr>
        <p:spPr bwMode="auto">
          <a:xfrm>
            <a:off x="3924300" y="5219700"/>
            <a:ext cx="1087438" cy="396875"/>
          </a:xfrm>
          <a:prstGeom prst="rect">
            <a:avLst/>
          </a:prstGeom>
          <a:noFill/>
          <a:ln w="12700">
            <a:noFill/>
            <a:miter lim="800000"/>
            <a:headEnd/>
            <a:tailEnd/>
          </a:ln>
          <a:effectLst>
            <a:outerShdw dist="17961" dir="2700000" algn="ctr" rotWithShape="0">
              <a:schemeClr val="bg2"/>
            </a:outerShdw>
          </a:effectLst>
        </p:spPr>
        <p:txBody>
          <a:bodyPr lIns="90487" tIns="44450" rIns="90487" bIns="44450"/>
          <a:lstStyle/>
          <a:p>
            <a:pPr marL="338138" indent="-338138" algn="ctr" eaLnBrk="0" hangingPunct="0">
              <a:lnSpc>
                <a:spcPct val="95000"/>
              </a:lnSpc>
              <a:spcBef>
                <a:spcPct val="40000"/>
              </a:spcBef>
              <a:buClr>
                <a:srgbClr val="FFFF00"/>
              </a:buClr>
              <a:buFont typeface="Wingdings" pitchFamily="2" charset="2"/>
              <a:buNone/>
              <a:defRPr/>
            </a:pPr>
            <a:r>
              <a:rPr kumimoji="1" lang="it-IT" altLang="it-IT" sz="1600" b="1">
                <a:latin typeface="Arial" pitchFamily="34" charset="0"/>
              </a:rPr>
              <a:t>Months</a:t>
            </a:r>
          </a:p>
        </p:txBody>
      </p:sp>
      <p:sp>
        <p:nvSpPr>
          <p:cNvPr id="3076" name="Text Box 5"/>
          <p:cNvSpPr txBox="1">
            <a:spLocks noChangeArrowheads="1"/>
          </p:cNvSpPr>
          <p:nvPr/>
        </p:nvSpPr>
        <p:spPr bwMode="auto">
          <a:xfrm rot="-5400000">
            <a:off x="-178594" y="3759994"/>
            <a:ext cx="1303338" cy="336550"/>
          </a:xfrm>
          <a:prstGeom prst="rect">
            <a:avLst/>
          </a:prstGeom>
          <a:noFill/>
          <a:ln w="9525">
            <a:noFill/>
            <a:miter lim="800000"/>
            <a:headEnd/>
            <a:tailEnd/>
          </a:ln>
        </p:spPr>
        <p:txBody>
          <a:bodyPr wrap="none">
            <a:spAutoFit/>
          </a:bodyPr>
          <a:lstStyle/>
          <a:p>
            <a:pPr eaLnBrk="0" hangingPunct="0"/>
            <a:r>
              <a:rPr lang="it-IT" altLang="it-IT" sz="1600" b="1">
                <a:latin typeface="Arial" charset="0"/>
              </a:rPr>
              <a:t>Percent (%)</a:t>
            </a:r>
          </a:p>
        </p:txBody>
      </p:sp>
      <p:sp>
        <p:nvSpPr>
          <p:cNvPr id="63494" name="Rectangle 6"/>
          <p:cNvSpPr>
            <a:spLocks noGrp="1" noChangeArrowheads="1"/>
          </p:cNvSpPr>
          <p:nvPr>
            <p:ph type="title"/>
          </p:nvPr>
        </p:nvSpPr>
        <p:spPr>
          <a:xfrm>
            <a:off x="395288" y="304800"/>
            <a:ext cx="7777162" cy="990600"/>
          </a:xfrm>
        </p:spPr>
        <p:txBody>
          <a:bodyPr/>
          <a:lstStyle/>
          <a:p>
            <a:pPr algn="ctr" eaLnBrk="1" hangingPunct="1">
              <a:tabLst>
                <a:tab pos="4041775" algn="l"/>
              </a:tabLst>
              <a:defRPr/>
            </a:pPr>
            <a:r>
              <a:rPr lang="it-IT" altLang="it-IT" sz="3600" smtClean="0">
                <a:solidFill>
                  <a:srgbClr val="FFFF00"/>
                </a:solidFill>
                <a:effectLst/>
              </a:rPr>
              <a:t>FIRST Study  (Block G et al. 1997)</a:t>
            </a:r>
            <a:r>
              <a:rPr lang="it-IT" altLang="it-IT" sz="4000" smtClean="0"/>
              <a:t/>
            </a:r>
            <a:br>
              <a:rPr lang="it-IT" altLang="it-IT" sz="4000" smtClean="0"/>
            </a:br>
            <a:endParaRPr lang="it-IT" altLang="it-IT" sz="4000" smtClean="0"/>
          </a:p>
        </p:txBody>
      </p:sp>
      <p:sp>
        <p:nvSpPr>
          <p:cNvPr id="3078" name="Rectangle 7"/>
          <p:cNvSpPr>
            <a:spLocks noGrp="1" noChangeArrowheads="1"/>
          </p:cNvSpPr>
          <p:nvPr>
            <p:ph type="body" idx="1"/>
          </p:nvPr>
        </p:nvSpPr>
        <p:spPr>
          <a:xfrm>
            <a:off x="63500" y="5740400"/>
            <a:ext cx="8991600" cy="641350"/>
          </a:xfrm>
        </p:spPr>
        <p:txBody>
          <a:bodyPr/>
          <a:lstStyle/>
          <a:p>
            <a:pPr algn="ctr" eaLnBrk="1" hangingPunct="1"/>
            <a:r>
              <a:rPr lang="it-IT" altLang="it-IT" sz="1800" b="1" smtClean="0">
                <a:solidFill>
                  <a:schemeClr val="accent2"/>
                </a:solidFill>
                <a:effectLst/>
              </a:rPr>
              <a:t>“Both treatment regimens were associated with a low incidence of motor fluctuations and dyskinesias”</a:t>
            </a:r>
            <a:r>
              <a:rPr lang="it-IT" altLang="it-IT" b="1" smtClean="0">
                <a:effectLst/>
              </a:rPr>
              <a:t> </a:t>
            </a:r>
          </a:p>
        </p:txBody>
      </p:sp>
      <p:sp>
        <p:nvSpPr>
          <p:cNvPr id="3079" name="Rectangle 8"/>
          <p:cNvSpPr>
            <a:spLocks noChangeArrowheads="1"/>
          </p:cNvSpPr>
          <p:nvPr/>
        </p:nvSpPr>
        <p:spPr bwMode="auto">
          <a:xfrm>
            <a:off x="457200" y="1676400"/>
            <a:ext cx="8205788" cy="533400"/>
          </a:xfrm>
          <a:prstGeom prst="rect">
            <a:avLst/>
          </a:prstGeom>
          <a:noFill/>
          <a:ln w="12700">
            <a:noFill/>
            <a:miter lim="800000"/>
            <a:headEnd/>
            <a:tailEnd/>
          </a:ln>
        </p:spPr>
        <p:txBody>
          <a:bodyPr wrap="none" anchor="ctr"/>
          <a:lstStyle/>
          <a:p>
            <a:pPr algn="ctr" eaLnBrk="0" hangingPunct="0">
              <a:lnSpc>
                <a:spcPct val="90000"/>
              </a:lnSpc>
            </a:pPr>
            <a:r>
              <a:rPr lang="it-IT" altLang="it-IT" b="1">
                <a:latin typeface="EngraversGothic BT" pitchFamily="34" charset="0"/>
              </a:rPr>
              <a:t>Kaplan-Meier Survival Distribution per fluttuazioni motorie</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92100"/>
            <a:ext cx="8229600" cy="904875"/>
          </a:xfrm>
        </p:spPr>
        <p:txBody>
          <a:bodyPr/>
          <a:lstStyle/>
          <a:p>
            <a:pPr algn="ctr" eaLnBrk="1" hangingPunct="1"/>
            <a:r>
              <a:rPr lang="it-IT" altLang="it-IT" b="1" smtClean="0">
                <a:solidFill>
                  <a:srgbClr val="FFFF00"/>
                </a:solidFill>
                <a:effectLst/>
              </a:rPr>
              <a:t>L-dopa metilestere</a:t>
            </a:r>
            <a:endParaRPr lang="it-IT" b="1" smtClean="0">
              <a:effectLst/>
            </a:endParaRPr>
          </a:p>
        </p:txBody>
      </p:sp>
      <p:sp>
        <p:nvSpPr>
          <p:cNvPr id="159747" name="Rectangle 3"/>
          <p:cNvSpPr>
            <a:spLocks noGrp="1" noChangeArrowheads="1"/>
          </p:cNvSpPr>
          <p:nvPr>
            <p:ph type="body" idx="1"/>
          </p:nvPr>
        </p:nvSpPr>
        <p:spPr/>
        <p:txBody>
          <a:bodyPr/>
          <a:lstStyle/>
          <a:p>
            <a:pPr algn="ctr" eaLnBrk="1" hangingPunct="1">
              <a:buFontTx/>
              <a:buNone/>
              <a:defRPr/>
            </a:pPr>
            <a:r>
              <a:rPr lang="it-IT" sz="2400" b="1" smtClean="0">
                <a:solidFill>
                  <a:schemeClr val="hlink"/>
                </a:solidFill>
              </a:rPr>
              <a:t>“Clinical Experiences With Levodopa Methylester (Melevodopa) in Patients With Parkinson Disease Experiencing Motor Fluctuations: An Open-Label Observational Study”</a:t>
            </a:r>
          </a:p>
          <a:p>
            <a:pPr algn="ctr" eaLnBrk="1" hangingPunct="1">
              <a:buFontTx/>
              <a:buNone/>
              <a:defRPr/>
            </a:pPr>
            <a:r>
              <a:rPr lang="it-IT" sz="2000" b="1" smtClean="0">
                <a:effectLst/>
              </a:rPr>
              <a:t>Zangaglia R et al. </a:t>
            </a:r>
          </a:p>
          <a:p>
            <a:pPr algn="ctr" eaLnBrk="1" hangingPunct="1">
              <a:buFontTx/>
              <a:buNone/>
              <a:defRPr/>
            </a:pPr>
            <a:r>
              <a:rPr lang="it-IT" sz="2000" b="1" smtClean="0">
                <a:effectLst/>
              </a:rPr>
              <a:t>Clinical Neuropharmacology, 2010; 33/2:pp 61-66</a:t>
            </a:r>
          </a:p>
          <a:p>
            <a:pPr algn="ctr" eaLnBrk="1" hangingPunct="1">
              <a:buFontTx/>
              <a:buNone/>
              <a:defRPr/>
            </a:pPr>
            <a:endParaRPr lang="it-IT" sz="2400" b="1" smtClean="0">
              <a:effectLst/>
            </a:endParaRPr>
          </a:p>
          <a:p>
            <a:pPr algn="ctr" eaLnBrk="1" hangingPunct="1">
              <a:buFontTx/>
              <a:buNone/>
              <a:defRPr/>
            </a:pPr>
            <a:r>
              <a:rPr lang="it-IT" sz="2400" b="1" smtClean="0">
                <a:solidFill>
                  <a:schemeClr val="accent2"/>
                </a:solidFill>
                <a:effectLst/>
              </a:rPr>
              <a:t>“Switching PD patients with motor fluctuations to melevodopa, particularly in the presence of entacapone, could optimize critical periods of the day such as the morning delay on and afternoon off periods.”</a:t>
            </a:r>
            <a:r>
              <a:rPr lang="it-IT" sz="2400" smtClean="0"/>
              <a:t> </a:t>
            </a:r>
            <a:endParaRPr lang="it-IT" sz="2400" b="1" smtClean="0">
              <a:effectLst/>
            </a:endParaRPr>
          </a:p>
          <a:p>
            <a:pPr eaLnBrk="1" hangingPunct="1">
              <a:buFontTx/>
              <a:buNone/>
              <a:defRPr/>
            </a:pPr>
            <a:endParaRPr lang="it-IT" sz="2400" b="1" smtClean="0">
              <a:effectLst/>
            </a:endParaRPr>
          </a:p>
          <a:p>
            <a:pPr eaLnBrk="1" hangingPunct="1">
              <a:buFontTx/>
              <a:buNone/>
              <a:defRPr/>
            </a:pPr>
            <a:endParaRPr lang="it-IT" sz="2400" smtClean="0">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11188" y="333375"/>
            <a:ext cx="7867650" cy="1143000"/>
          </a:xfrm>
        </p:spPr>
        <p:txBody>
          <a:bodyPr/>
          <a:lstStyle/>
          <a:p>
            <a:pPr algn="ctr" eaLnBrk="1" hangingPunct="1">
              <a:tabLst>
                <a:tab pos="4041775" algn="l"/>
              </a:tabLst>
            </a:pPr>
            <a:r>
              <a:rPr lang="en-US" altLang="it-IT" sz="4000" b="1" smtClean="0">
                <a:solidFill>
                  <a:srgbClr val="FFFF00"/>
                </a:solidFill>
                <a:effectLst/>
              </a:rPr>
              <a:t>DOPAMIN</a:t>
            </a:r>
            <a:r>
              <a:rPr lang="it-IT" altLang="it-IT" sz="4000" b="1" smtClean="0">
                <a:solidFill>
                  <a:srgbClr val="FFFF00"/>
                </a:solidFill>
                <a:effectLst/>
              </a:rPr>
              <a:t>O </a:t>
            </a:r>
            <a:r>
              <a:rPr lang="en-US" altLang="it-IT" sz="4000" b="1" smtClean="0">
                <a:solidFill>
                  <a:srgbClr val="FFFF00"/>
                </a:solidFill>
                <a:effectLst/>
              </a:rPr>
              <a:t>AGONISTI</a:t>
            </a:r>
          </a:p>
        </p:txBody>
      </p:sp>
      <p:sp>
        <p:nvSpPr>
          <p:cNvPr id="71683" name="Rectangle 3"/>
          <p:cNvSpPr>
            <a:spLocks noGrp="1" noChangeArrowheads="1"/>
          </p:cNvSpPr>
          <p:nvPr>
            <p:ph type="body" idx="1"/>
          </p:nvPr>
        </p:nvSpPr>
        <p:spPr>
          <a:xfrm>
            <a:off x="323850" y="1916113"/>
            <a:ext cx="8534400" cy="4298950"/>
          </a:xfrm>
        </p:spPr>
        <p:txBody>
          <a:bodyPr/>
          <a:lstStyle/>
          <a:p>
            <a:pPr eaLnBrk="1" hangingPunct="1">
              <a:buFontTx/>
              <a:buNone/>
              <a:tabLst>
                <a:tab pos="285750" algn="l"/>
                <a:tab pos="571500" algn="l"/>
              </a:tabLst>
              <a:defRPr/>
            </a:pPr>
            <a:r>
              <a:rPr lang="en-US" altLang="it-IT" sz="2400" b="1" smtClean="0"/>
              <a:t>Trattamento iniziale con dopamino agonist</a:t>
            </a:r>
            <a:r>
              <a:rPr lang="it-IT" altLang="it-IT" sz="2400" b="1" smtClean="0"/>
              <a:t>i</a:t>
            </a:r>
          </a:p>
          <a:p>
            <a:pPr eaLnBrk="1" hangingPunct="1">
              <a:tabLst>
                <a:tab pos="285750" algn="l"/>
                <a:tab pos="571500" algn="l"/>
              </a:tabLst>
              <a:defRPr/>
            </a:pPr>
            <a:endParaRPr lang="en-US" altLang="it-IT" sz="2400" b="1" smtClean="0"/>
          </a:p>
          <a:p>
            <a:pPr eaLnBrk="1" hangingPunct="1">
              <a:buFontTx/>
              <a:buNone/>
              <a:tabLst>
                <a:tab pos="285750" algn="l"/>
                <a:tab pos="571500" algn="l"/>
              </a:tabLst>
              <a:defRPr/>
            </a:pPr>
            <a:endParaRPr lang="en-US" altLang="it-IT" sz="2400" smtClean="0"/>
          </a:p>
          <a:p>
            <a:pPr eaLnBrk="1" hangingPunct="1">
              <a:buFontTx/>
              <a:buNone/>
              <a:tabLst>
                <a:tab pos="285750" algn="l"/>
                <a:tab pos="571500" algn="l"/>
              </a:tabLst>
              <a:defRPr/>
            </a:pPr>
            <a:r>
              <a:rPr lang="it-IT" altLang="it-IT" sz="2000" smtClean="0">
                <a:solidFill>
                  <a:srgbClr val="FF9933"/>
                </a:solidFill>
              </a:rPr>
              <a:t> </a:t>
            </a:r>
            <a:r>
              <a:rPr lang="en-US" altLang="it-IT" sz="2400" b="1" smtClean="0">
                <a:solidFill>
                  <a:srgbClr val="FF9933"/>
                </a:solidFill>
              </a:rPr>
              <a:t>Riducono il rischio di complicazioni motorie</a:t>
            </a:r>
          </a:p>
          <a:p>
            <a:pPr eaLnBrk="1" hangingPunct="1">
              <a:buFontTx/>
              <a:buNone/>
              <a:tabLst>
                <a:tab pos="285750" algn="l"/>
                <a:tab pos="571500" algn="l"/>
              </a:tabLst>
              <a:defRPr/>
            </a:pPr>
            <a:endParaRPr lang="it-IT" altLang="it-IT" sz="2000" b="1" smtClean="0">
              <a:solidFill>
                <a:srgbClr val="FF9933"/>
              </a:solidFill>
            </a:endParaRPr>
          </a:p>
          <a:p>
            <a:pPr lvl="1" eaLnBrk="1" hangingPunct="1">
              <a:buFontTx/>
              <a:buNone/>
              <a:tabLst>
                <a:tab pos="285750" algn="l"/>
                <a:tab pos="571500" algn="l"/>
              </a:tabLst>
              <a:defRPr/>
            </a:pPr>
            <a:r>
              <a:rPr lang="en-US" altLang="it-IT" sz="2000" b="1" smtClean="0"/>
              <a:t>	 </a:t>
            </a:r>
            <a:r>
              <a:rPr lang="en-US" altLang="it-IT" sz="2400" b="1" smtClean="0"/>
              <a:t>Danno benefici clinici simili alla levodopa</a:t>
            </a:r>
          </a:p>
          <a:p>
            <a:pPr lvl="1" eaLnBrk="1" hangingPunct="1">
              <a:buFont typeface="Tahoma" pitchFamily="34" charset="0"/>
              <a:buNone/>
              <a:tabLst>
                <a:tab pos="285750" algn="l"/>
                <a:tab pos="571500" algn="l"/>
              </a:tabLst>
              <a:defRPr/>
            </a:pPr>
            <a:endParaRPr lang="en-US" altLang="it-IT" sz="2400" b="1" smtClean="0">
              <a:solidFill>
                <a:srgbClr val="010000"/>
              </a:solidFill>
              <a:effectLst>
                <a:outerShdw blurRad="38100" dist="38100" dir="2700000" algn="tl">
                  <a:srgbClr val="FFFFFF"/>
                </a:outerShdw>
              </a:effectLst>
            </a:endParaRPr>
          </a:p>
          <a:p>
            <a:pPr lvl="1" eaLnBrk="1" hangingPunct="1">
              <a:buFontTx/>
              <a:buNone/>
              <a:tabLst>
                <a:tab pos="285750" algn="l"/>
                <a:tab pos="571500" algn="l"/>
              </a:tabLst>
              <a:defRPr/>
            </a:pPr>
            <a:r>
              <a:rPr lang="en-US" altLang="it-IT" sz="2000" b="1" smtClean="0"/>
              <a:t>			  </a:t>
            </a:r>
            <a:r>
              <a:rPr lang="en-US" altLang="it-IT" sz="2400" b="1" smtClean="0">
                <a:solidFill>
                  <a:schemeClr val="accent2"/>
                </a:solidFill>
              </a:rPr>
              <a:t>Hanno un profilo di tollerabilita’ accettabile</a:t>
            </a:r>
            <a:endParaRPr lang="it-IT" altLang="it-IT" sz="2400" b="1" smtClean="0">
              <a:solidFill>
                <a:schemeClr val="accent2"/>
              </a:solidFill>
            </a:endParaRPr>
          </a:p>
        </p:txBody>
      </p:sp>
      <p:sp>
        <p:nvSpPr>
          <p:cNvPr id="71684" name="AutoShape 4"/>
          <p:cNvSpPr>
            <a:spLocks noChangeArrowheads="1"/>
          </p:cNvSpPr>
          <p:nvPr/>
        </p:nvSpPr>
        <p:spPr bwMode="auto">
          <a:xfrm>
            <a:off x="3863975" y="2492375"/>
            <a:ext cx="601663" cy="720725"/>
          </a:xfrm>
          <a:prstGeom prst="downArrow">
            <a:avLst>
              <a:gd name="adj1" fmla="val 50000"/>
              <a:gd name="adj2" fmla="val 29947"/>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it-IT"/>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55650" y="304800"/>
            <a:ext cx="7704138" cy="1066800"/>
          </a:xfrm>
        </p:spPr>
        <p:txBody>
          <a:bodyPr/>
          <a:lstStyle/>
          <a:p>
            <a:pPr algn="ctr" eaLnBrk="1" hangingPunct="1">
              <a:tabLst>
                <a:tab pos="4041775" algn="l"/>
              </a:tabLst>
            </a:pPr>
            <a:r>
              <a:rPr lang="en-US" altLang="it-IT" sz="3600" b="1" smtClean="0">
                <a:solidFill>
                  <a:srgbClr val="FFFF00"/>
                </a:solidFill>
                <a:effectLst/>
              </a:rPr>
              <a:t>Sviluppo dei Dopamino Agonisti Storia</a:t>
            </a:r>
          </a:p>
        </p:txBody>
      </p:sp>
      <p:sp>
        <p:nvSpPr>
          <p:cNvPr id="75779" name="Rectangle 3"/>
          <p:cNvSpPr>
            <a:spLocks noGrp="1" noChangeArrowheads="1"/>
          </p:cNvSpPr>
          <p:nvPr>
            <p:ph type="body" idx="1"/>
          </p:nvPr>
        </p:nvSpPr>
        <p:spPr>
          <a:xfrm>
            <a:off x="606425" y="1676400"/>
            <a:ext cx="7931150" cy="5486400"/>
          </a:xfrm>
        </p:spPr>
        <p:txBody>
          <a:bodyPr/>
          <a:lstStyle/>
          <a:p>
            <a:pPr algn="ctr" eaLnBrk="1" hangingPunct="1">
              <a:buFontTx/>
              <a:buNone/>
              <a:defRPr/>
            </a:pPr>
            <a:r>
              <a:rPr lang="en-US" altLang="it-IT" smtClean="0"/>
              <a:t>Add-on alla levodopa</a:t>
            </a:r>
          </a:p>
          <a:p>
            <a:pPr algn="ctr" eaLnBrk="1" hangingPunct="1">
              <a:buFontTx/>
              <a:buNone/>
              <a:defRPr/>
            </a:pPr>
            <a:endParaRPr lang="en-US" altLang="it-IT" smtClean="0"/>
          </a:p>
          <a:p>
            <a:pPr algn="ctr" eaLnBrk="1" hangingPunct="1">
              <a:buFontTx/>
              <a:buNone/>
              <a:defRPr/>
            </a:pPr>
            <a:r>
              <a:rPr lang="en-US" altLang="it-IT" smtClean="0"/>
              <a:t>Monoterapia prima della levodopa</a:t>
            </a:r>
          </a:p>
          <a:p>
            <a:pPr algn="ctr" eaLnBrk="1" hangingPunct="1">
              <a:buFontTx/>
              <a:buNone/>
              <a:defRPr/>
            </a:pPr>
            <a:endParaRPr lang="en-US" altLang="it-IT" smtClean="0"/>
          </a:p>
          <a:p>
            <a:pPr algn="ctr" eaLnBrk="1" hangingPunct="1">
              <a:buFontTx/>
              <a:buNone/>
              <a:defRPr/>
            </a:pPr>
            <a:r>
              <a:rPr lang="en-US" altLang="it-IT" smtClean="0"/>
              <a:t>Terapia iniziale con benefici a lungo termine</a:t>
            </a:r>
          </a:p>
          <a:p>
            <a:pPr algn="ctr" eaLnBrk="1" hangingPunct="1">
              <a:buFontTx/>
              <a:buNone/>
              <a:defRPr/>
            </a:pPr>
            <a:endParaRPr lang="en-US" altLang="it-IT" smtClean="0"/>
          </a:p>
          <a:p>
            <a:pPr algn="ctr" eaLnBrk="1" hangingPunct="1">
              <a:buFontTx/>
              <a:buNone/>
              <a:defRPr/>
            </a:pPr>
            <a:r>
              <a:rPr lang="en-US" altLang="it-IT" smtClean="0"/>
              <a:t>Neuroprotezione</a:t>
            </a:r>
            <a:endParaRPr lang="it-IT" altLang="it-IT" smtClean="0"/>
          </a:p>
        </p:txBody>
      </p:sp>
      <p:sp>
        <p:nvSpPr>
          <p:cNvPr id="75780" name="AutoShape 4"/>
          <p:cNvSpPr>
            <a:spLocks noChangeArrowheads="1"/>
          </p:cNvSpPr>
          <p:nvPr/>
        </p:nvSpPr>
        <p:spPr bwMode="auto">
          <a:xfrm>
            <a:off x="4356100" y="2276475"/>
            <a:ext cx="431800" cy="644525"/>
          </a:xfrm>
          <a:prstGeom prst="downArrow">
            <a:avLst>
              <a:gd name="adj1" fmla="val 50000"/>
              <a:gd name="adj2" fmla="val 37316"/>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it-IT"/>
          </a:p>
        </p:txBody>
      </p:sp>
      <p:sp>
        <p:nvSpPr>
          <p:cNvPr id="75781" name="AutoShape 5"/>
          <p:cNvSpPr>
            <a:spLocks noChangeArrowheads="1"/>
          </p:cNvSpPr>
          <p:nvPr/>
        </p:nvSpPr>
        <p:spPr bwMode="auto">
          <a:xfrm>
            <a:off x="4356100" y="3500438"/>
            <a:ext cx="431800" cy="644525"/>
          </a:xfrm>
          <a:prstGeom prst="downArrow">
            <a:avLst>
              <a:gd name="adj1" fmla="val 50000"/>
              <a:gd name="adj2" fmla="val 37316"/>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it-IT"/>
          </a:p>
        </p:txBody>
      </p:sp>
      <p:sp>
        <p:nvSpPr>
          <p:cNvPr id="75783" name="AutoShape 7"/>
          <p:cNvSpPr>
            <a:spLocks noChangeArrowheads="1"/>
          </p:cNvSpPr>
          <p:nvPr/>
        </p:nvSpPr>
        <p:spPr bwMode="auto">
          <a:xfrm>
            <a:off x="4356100" y="5157788"/>
            <a:ext cx="431800" cy="644525"/>
          </a:xfrm>
          <a:prstGeom prst="downArrow">
            <a:avLst>
              <a:gd name="adj1" fmla="val 50000"/>
              <a:gd name="adj2" fmla="val 37316"/>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it-IT"/>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en-US" altLang="it-IT" sz="4000" b="1" smtClean="0">
                <a:solidFill>
                  <a:srgbClr val="FFFF00"/>
                </a:solidFill>
                <a:effectLst/>
              </a:rPr>
              <a:t>DOPAMIN</a:t>
            </a:r>
            <a:r>
              <a:rPr lang="it-IT" altLang="it-IT" sz="4000" b="1" smtClean="0">
                <a:solidFill>
                  <a:srgbClr val="FFFF00"/>
                </a:solidFill>
                <a:effectLst/>
              </a:rPr>
              <a:t>O </a:t>
            </a:r>
            <a:r>
              <a:rPr lang="en-US" altLang="it-IT" sz="4000" b="1" smtClean="0">
                <a:solidFill>
                  <a:srgbClr val="FFFF00"/>
                </a:solidFill>
                <a:effectLst/>
              </a:rPr>
              <a:t>AGONISTI</a:t>
            </a:r>
            <a:endParaRPr lang="it-IT" sz="4000" b="1" smtClean="0">
              <a:solidFill>
                <a:srgbClr val="FFFF00"/>
              </a:solidFill>
              <a:effectLst/>
            </a:endParaRPr>
          </a:p>
        </p:txBody>
      </p:sp>
      <p:sp>
        <p:nvSpPr>
          <p:cNvPr id="77827" name="Rectangle 3"/>
          <p:cNvSpPr>
            <a:spLocks noGrp="1" noChangeArrowheads="1"/>
          </p:cNvSpPr>
          <p:nvPr>
            <p:ph type="body" idx="1"/>
          </p:nvPr>
        </p:nvSpPr>
        <p:spPr/>
        <p:txBody>
          <a:bodyPr/>
          <a:lstStyle/>
          <a:p>
            <a:pPr algn="ctr" eaLnBrk="1" hangingPunct="1">
              <a:buFontTx/>
              <a:buNone/>
              <a:defRPr/>
            </a:pPr>
            <a:r>
              <a:rPr lang="it-IT" smtClean="0"/>
              <a:t>Questi farmaci stimolano direttamente i recettori dopaminergici sia post- che presinaptici simulando l’effetto della dopamina e ne compensano quindi la carenza a livello cerebrale nei pazienti parkinsoniani. Esemplificando, costituiscono "</a:t>
            </a:r>
            <a:r>
              <a:rPr lang="it-IT" smtClean="0">
                <a:solidFill>
                  <a:schemeClr val="accent2"/>
                </a:solidFill>
              </a:rPr>
              <a:t>chiavi false</a:t>
            </a:r>
            <a:r>
              <a:rPr lang="it-IT" smtClean="0"/>
              <a:t>" che il cervello accetta come originali.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292100"/>
            <a:ext cx="8229600" cy="1120775"/>
          </a:xfrm>
        </p:spPr>
        <p:txBody>
          <a:bodyPr/>
          <a:lstStyle/>
          <a:p>
            <a:pPr algn="ctr" eaLnBrk="1" hangingPunct="1">
              <a:defRPr/>
            </a:pPr>
            <a:r>
              <a:rPr lang="en-US" altLang="it-IT" sz="4000" b="1" smtClean="0">
                <a:solidFill>
                  <a:srgbClr val="FFFF00"/>
                </a:solidFill>
                <a:effectLst/>
              </a:rPr>
              <a:t>DOPAMIN</a:t>
            </a:r>
            <a:r>
              <a:rPr lang="it-IT" altLang="it-IT" sz="4000" b="1" smtClean="0">
                <a:solidFill>
                  <a:srgbClr val="FFFF00"/>
                </a:solidFill>
                <a:effectLst/>
              </a:rPr>
              <a:t>O </a:t>
            </a:r>
            <a:r>
              <a:rPr lang="en-US" altLang="it-IT" sz="4000" b="1" smtClean="0">
                <a:solidFill>
                  <a:srgbClr val="FFFF00"/>
                </a:solidFill>
                <a:effectLst/>
              </a:rPr>
              <a:t>AGONISTI</a:t>
            </a:r>
            <a:r>
              <a:rPr lang="en-US" altLang="it-IT" sz="4000" smtClean="0">
                <a:solidFill>
                  <a:schemeClr val="accent2"/>
                </a:solidFill>
              </a:rPr>
              <a:t/>
            </a:r>
            <a:br>
              <a:rPr lang="en-US" altLang="it-IT" sz="4000" smtClean="0">
                <a:solidFill>
                  <a:schemeClr val="accent2"/>
                </a:solidFill>
              </a:rPr>
            </a:br>
            <a:endParaRPr lang="it-IT" sz="4000" smtClean="0">
              <a:solidFill>
                <a:schemeClr val="accent2"/>
              </a:solidFill>
            </a:endParaRPr>
          </a:p>
        </p:txBody>
      </p:sp>
      <p:sp>
        <p:nvSpPr>
          <p:cNvPr id="78851" name="Rectangle 3"/>
          <p:cNvSpPr>
            <a:spLocks noGrp="1" noChangeArrowheads="1"/>
          </p:cNvSpPr>
          <p:nvPr>
            <p:ph type="body" idx="1"/>
          </p:nvPr>
        </p:nvSpPr>
        <p:spPr>
          <a:xfrm>
            <a:off x="323850" y="1196975"/>
            <a:ext cx="8229600" cy="6046788"/>
          </a:xfrm>
        </p:spPr>
        <p:txBody>
          <a:bodyPr/>
          <a:lstStyle/>
          <a:p>
            <a:pPr algn="ctr" eaLnBrk="1" hangingPunct="1">
              <a:buFontTx/>
              <a:buNone/>
              <a:defRPr/>
            </a:pPr>
            <a:r>
              <a:rPr lang="en-US" sz="2000" b="1" smtClean="0">
                <a:solidFill>
                  <a:srgbClr val="CC3300"/>
                </a:solidFill>
                <a:latin typeface="Arial" pitchFamily="34" charset="0"/>
                <a:cs typeface="Arial" pitchFamily="34" charset="0"/>
              </a:rPr>
              <a:t>                                                       </a:t>
            </a:r>
            <a:r>
              <a:rPr lang="en-US" sz="2000" b="1" smtClean="0">
                <a:latin typeface="Arial" pitchFamily="34" charset="0"/>
                <a:cs typeface="Arial" pitchFamily="34" charset="0"/>
              </a:rPr>
              <a:t>Affinità recettoriale</a:t>
            </a:r>
          </a:p>
          <a:p>
            <a:pPr eaLnBrk="1" hangingPunct="1">
              <a:buFontTx/>
              <a:buNone/>
              <a:defRPr/>
            </a:pPr>
            <a:endParaRPr lang="en-US" sz="2000" b="1" smtClean="0">
              <a:solidFill>
                <a:srgbClr val="CC3300"/>
              </a:solidFill>
              <a:latin typeface="Arial" pitchFamily="34" charset="0"/>
              <a:cs typeface="Arial" pitchFamily="34" charset="0"/>
            </a:endParaRPr>
          </a:p>
          <a:p>
            <a:pPr eaLnBrk="1" hangingPunct="1">
              <a:buFontTx/>
              <a:buNone/>
              <a:defRPr/>
            </a:pPr>
            <a:r>
              <a:rPr lang="en-US" b="1" smtClean="0">
                <a:solidFill>
                  <a:schemeClr val="accent2"/>
                </a:solidFill>
                <a:latin typeface="Arial" pitchFamily="34" charset="0"/>
                <a:cs typeface="Arial" pitchFamily="34" charset="0"/>
              </a:rPr>
              <a:t>Derivati ergolinici</a:t>
            </a:r>
            <a:r>
              <a:rPr lang="en-US" sz="2400" b="1" smtClean="0">
                <a:solidFill>
                  <a:schemeClr val="hlink"/>
                </a:solidFill>
                <a:latin typeface="Arial" pitchFamily="34" charset="0"/>
                <a:cs typeface="Arial" pitchFamily="34" charset="0"/>
              </a:rPr>
              <a:t> </a:t>
            </a:r>
          </a:p>
          <a:p>
            <a:pPr eaLnBrk="1" hangingPunct="1">
              <a:buFontTx/>
              <a:buNone/>
              <a:defRPr/>
            </a:pPr>
            <a:r>
              <a:rPr lang="en-US" b="1" smtClean="0">
                <a:latin typeface="Arial" pitchFamily="34" charset="0"/>
                <a:cs typeface="Arial" pitchFamily="34" charset="0"/>
              </a:rPr>
              <a:t>Bromocriptina</a:t>
            </a:r>
            <a:r>
              <a:rPr lang="it-IT" b="1" smtClean="0"/>
              <a:t>		 </a:t>
            </a:r>
            <a:r>
              <a:rPr lang="en-US" b="1" smtClean="0">
                <a:latin typeface="Arial" pitchFamily="34" charset="0"/>
                <a:cs typeface="Arial" pitchFamily="34" charset="0"/>
              </a:rPr>
              <a:t>D1</a:t>
            </a:r>
            <a:r>
              <a:rPr lang="it-IT" b="1" smtClean="0"/>
              <a:t> </a:t>
            </a:r>
            <a:r>
              <a:rPr lang="en-US" b="1" smtClean="0">
                <a:latin typeface="Arial" pitchFamily="34" charset="0"/>
                <a:cs typeface="Arial" pitchFamily="34" charset="0"/>
              </a:rPr>
              <a:t>± 	 D2 +</a:t>
            </a:r>
          </a:p>
          <a:p>
            <a:pPr eaLnBrk="1" hangingPunct="1">
              <a:buFontTx/>
              <a:buNone/>
              <a:defRPr/>
            </a:pPr>
            <a:r>
              <a:rPr lang="en-US" b="1" smtClean="0">
                <a:latin typeface="Arial" pitchFamily="34" charset="0"/>
                <a:cs typeface="Arial" pitchFamily="34" charset="0"/>
              </a:rPr>
              <a:t>Lisuride	    	                 D1 +         D2 +</a:t>
            </a:r>
          </a:p>
          <a:p>
            <a:pPr eaLnBrk="1" hangingPunct="1">
              <a:buFontTx/>
              <a:buNone/>
              <a:defRPr/>
            </a:pPr>
            <a:r>
              <a:rPr lang="en-US" b="1" smtClean="0">
                <a:latin typeface="Arial" pitchFamily="34" charset="0"/>
                <a:cs typeface="Arial" pitchFamily="34" charset="0"/>
              </a:rPr>
              <a:t>Pergolide 			 D1 +         D2 +</a:t>
            </a:r>
          </a:p>
          <a:p>
            <a:pPr eaLnBrk="1" hangingPunct="1">
              <a:buFontTx/>
              <a:buNone/>
              <a:defRPr/>
            </a:pPr>
            <a:r>
              <a:rPr lang="en-US" b="1" smtClean="0">
                <a:latin typeface="Arial" pitchFamily="34" charset="0"/>
                <a:cs typeface="Arial" pitchFamily="34" charset="0"/>
              </a:rPr>
              <a:t>Cabergolina                     D1 +         D2 +</a:t>
            </a:r>
          </a:p>
          <a:p>
            <a:pPr eaLnBrk="1" hangingPunct="1">
              <a:buFontTx/>
              <a:buNone/>
              <a:defRPr/>
            </a:pPr>
            <a:r>
              <a:rPr lang="en-US" b="1" smtClean="0">
                <a:solidFill>
                  <a:schemeClr val="accent2"/>
                </a:solidFill>
                <a:latin typeface="Arial" pitchFamily="34" charset="0"/>
                <a:cs typeface="Arial" pitchFamily="34" charset="0"/>
              </a:rPr>
              <a:t>Derivati non ergolinici</a:t>
            </a:r>
          </a:p>
          <a:p>
            <a:pPr eaLnBrk="1" hangingPunct="1">
              <a:buFontTx/>
              <a:buNone/>
              <a:defRPr/>
            </a:pPr>
            <a:r>
              <a:rPr lang="en-US" b="1" smtClean="0">
                <a:solidFill>
                  <a:schemeClr val="hlink"/>
                </a:solidFill>
                <a:latin typeface="Arial" pitchFamily="34" charset="0"/>
                <a:cs typeface="Arial" pitchFamily="34" charset="0"/>
              </a:rPr>
              <a:t>Pramipexolo		     agonista D2 (D3)</a:t>
            </a:r>
          </a:p>
          <a:p>
            <a:pPr eaLnBrk="1" hangingPunct="1">
              <a:buFontTx/>
              <a:buNone/>
              <a:defRPr/>
            </a:pPr>
            <a:r>
              <a:rPr lang="en-US" b="1" smtClean="0">
                <a:solidFill>
                  <a:schemeClr val="hlink"/>
                </a:solidFill>
                <a:latin typeface="Arial" pitchFamily="34" charset="0"/>
                <a:cs typeface="Arial" pitchFamily="34" charset="0"/>
              </a:rPr>
              <a:t>Ropinirolo		     agonista D2 (D3)</a:t>
            </a:r>
          </a:p>
          <a:p>
            <a:pPr eaLnBrk="1" hangingPunct="1">
              <a:buFontTx/>
              <a:buNone/>
              <a:defRPr/>
            </a:pPr>
            <a:r>
              <a:rPr lang="en-US" b="1" smtClean="0">
                <a:solidFill>
                  <a:schemeClr val="hlink"/>
                </a:solidFill>
                <a:latin typeface="Arial" pitchFamily="34" charset="0"/>
                <a:cs typeface="Arial" pitchFamily="34"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92100"/>
            <a:ext cx="8229600" cy="1192213"/>
          </a:xfrm>
        </p:spPr>
        <p:txBody>
          <a:bodyPr/>
          <a:lstStyle/>
          <a:p>
            <a:pPr algn="ctr" eaLnBrk="1" hangingPunct="1"/>
            <a:r>
              <a:rPr lang="en-US" altLang="it-IT" sz="4000" b="1" smtClean="0">
                <a:solidFill>
                  <a:srgbClr val="FFFF00"/>
                </a:solidFill>
                <a:effectLst/>
              </a:rPr>
              <a:t>DOPAMIN</a:t>
            </a:r>
            <a:r>
              <a:rPr lang="it-IT" altLang="it-IT" sz="4000" b="1" smtClean="0">
                <a:solidFill>
                  <a:srgbClr val="FFFF00"/>
                </a:solidFill>
                <a:effectLst/>
              </a:rPr>
              <a:t>O </a:t>
            </a:r>
            <a:r>
              <a:rPr lang="en-US" altLang="it-IT" sz="4000" b="1" smtClean="0">
                <a:solidFill>
                  <a:srgbClr val="FFFF00"/>
                </a:solidFill>
                <a:effectLst/>
              </a:rPr>
              <a:t>AGONISTI</a:t>
            </a:r>
            <a:br>
              <a:rPr lang="en-US" altLang="it-IT" sz="4000" b="1" smtClean="0">
                <a:solidFill>
                  <a:srgbClr val="FFFF00"/>
                </a:solidFill>
                <a:effectLst/>
              </a:rPr>
            </a:br>
            <a:r>
              <a:rPr lang="en-US" altLang="it-IT" sz="4000" b="1" smtClean="0">
                <a:solidFill>
                  <a:srgbClr val="FFFF00"/>
                </a:solidFill>
                <a:effectLst/>
              </a:rPr>
              <a:t> ERGOLINICI</a:t>
            </a:r>
            <a:endParaRPr lang="it-IT" sz="4000" b="1" smtClean="0">
              <a:solidFill>
                <a:srgbClr val="FFFF00"/>
              </a:solidFill>
              <a:effectLst/>
            </a:endParaRPr>
          </a:p>
        </p:txBody>
      </p:sp>
      <p:sp>
        <p:nvSpPr>
          <p:cNvPr id="160771" name="Rectangle 3"/>
          <p:cNvSpPr>
            <a:spLocks noGrp="1" noChangeArrowheads="1"/>
          </p:cNvSpPr>
          <p:nvPr>
            <p:ph type="body" idx="1"/>
          </p:nvPr>
        </p:nvSpPr>
        <p:spPr/>
        <p:txBody>
          <a:bodyPr/>
          <a:lstStyle/>
          <a:p>
            <a:pPr algn="ctr" eaLnBrk="1" hangingPunct="1">
              <a:lnSpc>
                <a:spcPct val="90000"/>
              </a:lnSpc>
              <a:buFontTx/>
              <a:buNone/>
              <a:defRPr/>
            </a:pPr>
            <a:r>
              <a:rPr lang="it-IT" b="1" smtClean="0">
                <a:solidFill>
                  <a:srgbClr val="CC3300"/>
                </a:solidFill>
              </a:rPr>
              <a:t>Effetti collaterali potenzialmente fatali</a:t>
            </a:r>
          </a:p>
          <a:p>
            <a:pPr algn="ctr" eaLnBrk="1" hangingPunct="1">
              <a:lnSpc>
                <a:spcPct val="90000"/>
              </a:lnSpc>
              <a:buFontTx/>
              <a:buNone/>
              <a:defRPr/>
            </a:pPr>
            <a:endParaRPr lang="it-IT" b="1" smtClean="0">
              <a:solidFill>
                <a:srgbClr val="CC3300"/>
              </a:solidFill>
            </a:endParaRPr>
          </a:p>
          <a:p>
            <a:pPr eaLnBrk="1" hangingPunct="1">
              <a:lnSpc>
                <a:spcPct val="90000"/>
              </a:lnSpc>
              <a:defRPr/>
            </a:pPr>
            <a:r>
              <a:rPr lang="it-IT" smtClean="0"/>
              <a:t>Fibrosi polmonare</a:t>
            </a:r>
          </a:p>
          <a:p>
            <a:pPr eaLnBrk="1" hangingPunct="1">
              <a:lnSpc>
                <a:spcPct val="90000"/>
              </a:lnSpc>
              <a:defRPr/>
            </a:pPr>
            <a:r>
              <a:rPr lang="it-IT" smtClean="0"/>
              <a:t>Fibrosi retroperitoneale</a:t>
            </a:r>
          </a:p>
          <a:p>
            <a:pPr eaLnBrk="1" hangingPunct="1">
              <a:lnSpc>
                <a:spcPct val="90000"/>
              </a:lnSpc>
              <a:defRPr/>
            </a:pPr>
            <a:r>
              <a:rPr lang="it-IT" smtClean="0"/>
              <a:t>Fibrosi valovolare cardiaca [tranne lisuride per un diverso profilo recettoriale serotoninergico] </a:t>
            </a:r>
            <a:r>
              <a:rPr lang="it-IT" smtClean="0">
                <a:latin typeface="Arial" pitchFamily="34" charset="0"/>
                <a:cs typeface="Arial" pitchFamily="34" charset="0"/>
              </a:rPr>
              <a:t>→ </a:t>
            </a:r>
            <a:r>
              <a:rPr lang="it-IT" smtClean="0"/>
              <a:t>pergolide ritirata dal commercio, cabergolina di seconda scelta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92100"/>
            <a:ext cx="8229600" cy="976313"/>
          </a:xfrm>
        </p:spPr>
        <p:txBody>
          <a:bodyPr/>
          <a:lstStyle/>
          <a:p>
            <a:pPr algn="ctr" eaLnBrk="1" hangingPunct="1"/>
            <a:r>
              <a:rPr lang="en-US" altLang="it-IT" sz="4000" b="1" smtClean="0">
                <a:solidFill>
                  <a:srgbClr val="FFFF00"/>
                </a:solidFill>
                <a:effectLst/>
              </a:rPr>
              <a:t>DOPAMIN</a:t>
            </a:r>
            <a:r>
              <a:rPr lang="it-IT" altLang="it-IT" sz="4000" b="1" smtClean="0">
                <a:solidFill>
                  <a:srgbClr val="FFFF00"/>
                </a:solidFill>
                <a:effectLst/>
              </a:rPr>
              <a:t>O </a:t>
            </a:r>
            <a:r>
              <a:rPr lang="en-US" altLang="it-IT" sz="4000" b="1" smtClean="0">
                <a:solidFill>
                  <a:srgbClr val="FFFF00"/>
                </a:solidFill>
                <a:effectLst/>
              </a:rPr>
              <a:t>AGONISTI</a:t>
            </a:r>
            <a:br>
              <a:rPr lang="en-US" altLang="it-IT" sz="4000" b="1" smtClean="0">
                <a:solidFill>
                  <a:srgbClr val="FFFF00"/>
                </a:solidFill>
                <a:effectLst/>
              </a:rPr>
            </a:br>
            <a:r>
              <a:rPr lang="en-US" altLang="it-IT" sz="4000" b="1" smtClean="0">
                <a:solidFill>
                  <a:srgbClr val="FFFF00"/>
                </a:solidFill>
                <a:effectLst/>
              </a:rPr>
              <a:t> NON-ERGOLINICI</a:t>
            </a:r>
            <a:endParaRPr lang="it-IT" sz="4000" b="1" smtClean="0">
              <a:solidFill>
                <a:srgbClr val="FFFF00"/>
              </a:solidFill>
              <a:effectLst/>
            </a:endParaRPr>
          </a:p>
        </p:txBody>
      </p:sp>
      <p:sp>
        <p:nvSpPr>
          <p:cNvPr id="123907" name="Rectangle 3"/>
          <p:cNvSpPr>
            <a:spLocks noGrp="1" noChangeArrowheads="1"/>
          </p:cNvSpPr>
          <p:nvPr>
            <p:ph type="body" idx="1"/>
          </p:nvPr>
        </p:nvSpPr>
        <p:spPr/>
        <p:txBody>
          <a:bodyPr/>
          <a:lstStyle/>
          <a:p>
            <a:pPr algn="ctr" eaLnBrk="1" hangingPunct="1">
              <a:lnSpc>
                <a:spcPct val="90000"/>
              </a:lnSpc>
              <a:buFontTx/>
              <a:buNone/>
              <a:defRPr/>
            </a:pPr>
            <a:r>
              <a:rPr lang="it-IT" sz="2800" smtClean="0">
                <a:solidFill>
                  <a:srgbClr val="CC3300"/>
                </a:solidFill>
              </a:rPr>
              <a:t>Effetti collaterali lesivi della qualità della vita</a:t>
            </a:r>
          </a:p>
          <a:p>
            <a:pPr eaLnBrk="1" hangingPunct="1">
              <a:lnSpc>
                <a:spcPct val="90000"/>
              </a:lnSpc>
              <a:buFontTx/>
              <a:buNone/>
              <a:defRPr/>
            </a:pPr>
            <a:endParaRPr lang="it-IT" sz="2800" smtClean="0">
              <a:solidFill>
                <a:srgbClr val="CC3300"/>
              </a:solidFill>
            </a:endParaRPr>
          </a:p>
          <a:p>
            <a:pPr eaLnBrk="1" hangingPunct="1">
              <a:lnSpc>
                <a:spcPct val="90000"/>
              </a:lnSpc>
              <a:defRPr/>
            </a:pPr>
            <a:r>
              <a:rPr lang="it-IT" sz="2400" smtClean="0"/>
              <a:t>Eccessiva sonnolenza diurna</a:t>
            </a:r>
          </a:p>
          <a:p>
            <a:pPr eaLnBrk="1" hangingPunct="1">
              <a:lnSpc>
                <a:spcPct val="90000"/>
              </a:lnSpc>
              <a:defRPr/>
            </a:pPr>
            <a:r>
              <a:rPr lang="it-IT" sz="2400" smtClean="0"/>
              <a:t>Colpi di sonno improvvisi</a:t>
            </a:r>
          </a:p>
          <a:p>
            <a:pPr eaLnBrk="1" hangingPunct="1">
              <a:lnSpc>
                <a:spcPct val="90000"/>
              </a:lnSpc>
              <a:defRPr/>
            </a:pPr>
            <a:r>
              <a:rPr lang="it-IT" sz="2400" smtClean="0"/>
              <a:t>Disturbi ossessivi-compulsivi</a:t>
            </a:r>
          </a:p>
          <a:p>
            <a:pPr eaLnBrk="1" hangingPunct="1">
              <a:lnSpc>
                <a:spcPct val="90000"/>
              </a:lnSpc>
              <a:buFontTx/>
              <a:buNone/>
              <a:defRPr/>
            </a:pPr>
            <a:r>
              <a:rPr lang="it-IT" sz="2400" smtClean="0"/>
              <a:t>	</a:t>
            </a:r>
            <a:r>
              <a:rPr lang="it-IT" sz="2400" smtClean="0">
                <a:latin typeface=""/>
              </a:rPr>
              <a:t>■ </a:t>
            </a:r>
            <a:r>
              <a:rPr lang="it-IT" sz="2400" smtClean="0"/>
              <a:t>gioco d’azzardo </a:t>
            </a:r>
            <a:r>
              <a:rPr lang="it-IT" sz="2400" smtClean="0">
                <a:solidFill>
                  <a:schemeClr val="accent2"/>
                </a:solidFill>
              </a:rPr>
              <a:t>[“gambling”]</a:t>
            </a:r>
          </a:p>
          <a:p>
            <a:pPr eaLnBrk="1" hangingPunct="1">
              <a:lnSpc>
                <a:spcPct val="90000"/>
              </a:lnSpc>
              <a:buFontTx/>
              <a:buNone/>
              <a:defRPr/>
            </a:pPr>
            <a:r>
              <a:rPr lang="it-IT" sz="2400" smtClean="0"/>
              <a:t>	</a:t>
            </a:r>
            <a:r>
              <a:rPr lang="it-IT" sz="2400" smtClean="0">
                <a:latin typeface="Times New Roman" pitchFamily="18" charset="0"/>
                <a:cs typeface="Times New Roman" pitchFamily="18" charset="0"/>
              </a:rPr>
              <a:t>■ </a:t>
            </a:r>
            <a:r>
              <a:rPr lang="it-IT" sz="2400" smtClean="0"/>
              <a:t>comportamenti stereotipati improduttivi </a:t>
            </a:r>
            <a:r>
              <a:rPr lang="it-IT" sz="2400" smtClean="0">
                <a:solidFill>
                  <a:schemeClr val="accent2"/>
                </a:solidFill>
              </a:rPr>
              <a:t>[“punding”]</a:t>
            </a:r>
          </a:p>
          <a:p>
            <a:pPr eaLnBrk="1" hangingPunct="1">
              <a:lnSpc>
                <a:spcPct val="90000"/>
              </a:lnSpc>
              <a:buFontTx/>
              <a:buNone/>
              <a:defRPr/>
            </a:pPr>
            <a:r>
              <a:rPr lang="it-IT" sz="2400" smtClean="0"/>
              <a:t>	</a:t>
            </a:r>
            <a:r>
              <a:rPr lang="it-IT" sz="2400" smtClean="0">
                <a:latin typeface="Times New Roman" pitchFamily="18" charset="0"/>
                <a:cs typeface="Times New Roman" pitchFamily="18" charset="0"/>
              </a:rPr>
              <a:t>■ </a:t>
            </a:r>
            <a:r>
              <a:rPr lang="it-IT" sz="2400" smtClean="0"/>
              <a:t>iperfagia</a:t>
            </a:r>
          </a:p>
          <a:p>
            <a:pPr eaLnBrk="1" hangingPunct="1">
              <a:lnSpc>
                <a:spcPct val="90000"/>
              </a:lnSpc>
              <a:buFontTx/>
              <a:buNone/>
              <a:defRPr/>
            </a:pPr>
            <a:r>
              <a:rPr lang="it-IT" sz="2400" smtClean="0"/>
              <a:t>	</a:t>
            </a:r>
            <a:r>
              <a:rPr lang="it-IT" sz="2400" smtClean="0">
                <a:latin typeface=""/>
              </a:rPr>
              <a:t>■ </a:t>
            </a:r>
            <a:r>
              <a:rPr lang="it-IT" sz="2400" smtClean="0"/>
              <a:t>ipersessualità</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8313" y="-171450"/>
            <a:ext cx="8229600" cy="1384300"/>
          </a:xfrm>
        </p:spPr>
        <p:txBody>
          <a:bodyPr/>
          <a:lstStyle/>
          <a:p>
            <a:pPr algn="ctr" eaLnBrk="1" hangingPunct="1"/>
            <a:r>
              <a:rPr lang="it-IT" b="1" smtClean="0">
                <a:solidFill>
                  <a:srgbClr val="FFFF00"/>
                </a:solidFill>
                <a:effectLst/>
              </a:rPr>
              <a:t>ROTIGOTINA</a:t>
            </a:r>
          </a:p>
        </p:txBody>
      </p:sp>
      <p:sp>
        <p:nvSpPr>
          <p:cNvPr id="162819" name="Rectangle 3"/>
          <p:cNvSpPr>
            <a:spLocks noGrp="1" noChangeArrowheads="1"/>
          </p:cNvSpPr>
          <p:nvPr>
            <p:ph type="body" idx="1"/>
          </p:nvPr>
        </p:nvSpPr>
        <p:spPr>
          <a:xfrm>
            <a:off x="457200" y="1916113"/>
            <a:ext cx="8229600" cy="4321175"/>
          </a:xfrm>
        </p:spPr>
        <p:txBody>
          <a:bodyPr/>
          <a:lstStyle/>
          <a:p>
            <a:pPr marL="533400" indent="-533400" eaLnBrk="1" hangingPunct="1">
              <a:lnSpc>
                <a:spcPct val="90000"/>
              </a:lnSpc>
              <a:defRPr/>
            </a:pPr>
            <a:r>
              <a:rPr lang="it-IT" sz="2400" smtClean="0"/>
              <a:t>Dopamino agonista non-ergolinico di nuova sintesi</a:t>
            </a:r>
          </a:p>
          <a:p>
            <a:pPr marL="533400" indent="-533400" eaLnBrk="1" hangingPunct="1">
              <a:lnSpc>
                <a:spcPct val="90000"/>
              </a:lnSpc>
              <a:defRPr/>
            </a:pPr>
            <a:r>
              <a:rPr lang="it-IT" sz="2400" smtClean="0"/>
              <a:t>Attivazione dei recettori neostriatali D3</a:t>
            </a:r>
            <a:r>
              <a:rPr lang="it-IT" sz="2400" smtClean="0">
                <a:cs typeface="Tahoma" pitchFamily="34" charset="0"/>
              </a:rPr>
              <a:t>&gt;</a:t>
            </a:r>
            <a:r>
              <a:rPr lang="it-IT" sz="2400" smtClean="0"/>
              <a:t>D2</a:t>
            </a:r>
            <a:r>
              <a:rPr lang="it-IT" sz="2400" smtClean="0">
                <a:cs typeface="Tahoma" pitchFamily="34" charset="0"/>
              </a:rPr>
              <a:t>&gt;</a:t>
            </a:r>
            <a:r>
              <a:rPr lang="it-IT" sz="2400" smtClean="0"/>
              <a:t>D1 </a:t>
            </a:r>
          </a:p>
          <a:p>
            <a:pPr marL="533400" indent="-533400" eaLnBrk="1" hangingPunct="1">
              <a:lnSpc>
                <a:spcPct val="90000"/>
              </a:lnSpc>
              <a:defRPr/>
            </a:pPr>
            <a:r>
              <a:rPr lang="it-IT" sz="2400" smtClean="0"/>
              <a:t>Formulazione transdermica [cerotto/24 ore]</a:t>
            </a:r>
          </a:p>
          <a:p>
            <a:pPr marL="533400" indent="-533400" eaLnBrk="1" hangingPunct="1">
              <a:lnSpc>
                <a:spcPct val="90000"/>
              </a:lnSpc>
              <a:defRPr/>
            </a:pPr>
            <a:r>
              <a:rPr lang="it-IT" sz="2400" smtClean="0"/>
              <a:t>Indicazioni:</a:t>
            </a:r>
          </a:p>
          <a:p>
            <a:pPr marL="533400" indent="-533400" eaLnBrk="1" hangingPunct="1">
              <a:lnSpc>
                <a:spcPct val="90000"/>
              </a:lnSpc>
              <a:buFontTx/>
              <a:buNone/>
              <a:defRPr/>
            </a:pPr>
            <a:r>
              <a:rPr lang="it-IT" sz="2400" smtClean="0">
                <a:latin typeface="Times New Roman" pitchFamily="18" charset="0"/>
                <a:cs typeface="Times New Roman" pitchFamily="18" charset="0"/>
              </a:rPr>
              <a:t>	</a:t>
            </a:r>
            <a:r>
              <a:rPr lang="it-IT" sz="2400" smtClean="0">
                <a:solidFill>
                  <a:schemeClr val="accent2"/>
                </a:solidFill>
                <a:latin typeface="Times New Roman" pitchFamily="18" charset="0"/>
                <a:cs typeface="Times New Roman" pitchFamily="18" charset="0"/>
              </a:rPr>
              <a:t>■</a:t>
            </a:r>
            <a:r>
              <a:rPr lang="it-IT" sz="2400" smtClean="0">
                <a:latin typeface="Times New Roman" pitchFamily="18" charset="0"/>
                <a:cs typeface="Times New Roman" pitchFamily="18" charset="0"/>
              </a:rPr>
              <a:t> </a:t>
            </a:r>
            <a:r>
              <a:rPr lang="it-IT" sz="2400" smtClean="0"/>
              <a:t>malattia di Parkinson allo stadio iniziale come</a:t>
            </a:r>
          </a:p>
          <a:p>
            <a:pPr marL="533400" indent="-533400" eaLnBrk="1" hangingPunct="1">
              <a:lnSpc>
                <a:spcPct val="90000"/>
              </a:lnSpc>
              <a:buFontTx/>
              <a:buNone/>
              <a:defRPr/>
            </a:pPr>
            <a:r>
              <a:rPr lang="it-IT" sz="2400" smtClean="0"/>
              <a:t>        monoterapia o in combinazione con levodopa</a:t>
            </a:r>
          </a:p>
          <a:p>
            <a:pPr marL="533400" indent="-533400" eaLnBrk="1" hangingPunct="1">
              <a:lnSpc>
                <a:spcPct val="90000"/>
              </a:lnSpc>
              <a:buFontTx/>
              <a:buNone/>
              <a:defRPr/>
            </a:pPr>
            <a:r>
              <a:rPr lang="it-IT" sz="2400" smtClean="0"/>
              <a:t> 	</a:t>
            </a:r>
            <a:r>
              <a:rPr lang="it-IT" sz="2400" smtClean="0">
                <a:solidFill>
                  <a:schemeClr val="accent2"/>
                </a:solidFill>
                <a:latin typeface="Times New Roman" pitchFamily="18" charset="0"/>
                <a:cs typeface="Times New Roman" pitchFamily="18" charset="0"/>
              </a:rPr>
              <a:t>■</a:t>
            </a:r>
            <a:r>
              <a:rPr lang="it-IT" sz="2400" smtClean="0">
                <a:latin typeface="Times New Roman" pitchFamily="18" charset="0"/>
                <a:cs typeface="Times New Roman" pitchFamily="18" charset="0"/>
              </a:rPr>
              <a:t> </a:t>
            </a:r>
            <a:r>
              <a:rPr lang="it-IT" sz="2400" smtClean="0"/>
              <a:t>nelle fasi avanzate della malattia, incluse le      fasi </a:t>
            </a:r>
          </a:p>
          <a:p>
            <a:pPr marL="533400" indent="-533400" eaLnBrk="1" hangingPunct="1">
              <a:lnSpc>
                <a:spcPct val="90000"/>
              </a:lnSpc>
              <a:buFontTx/>
              <a:buNone/>
              <a:defRPr/>
            </a:pPr>
            <a:r>
              <a:rPr lang="it-IT" sz="2400" smtClean="0"/>
              <a:t>        tardive, quando l’efficacia della levodopa si riduce e </a:t>
            </a:r>
          </a:p>
          <a:p>
            <a:pPr marL="533400" indent="-533400" eaLnBrk="1" hangingPunct="1">
              <a:lnSpc>
                <a:spcPct val="90000"/>
              </a:lnSpc>
              <a:buFontTx/>
              <a:buNone/>
              <a:defRPr/>
            </a:pPr>
            <a:r>
              <a:rPr lang="it-IT" sz="2400" smtClean="0"/>
              <a:t>        si verificano fluttuazioni dell’effetto terapeutico</a:t>
            </a:r>
          </a:p>
          <a:p>
            <a:pPr marL="533400" indent="-533400" eaLnBrk="1" hangingPunct="1">
              <a:lnSpc>
                <a:spcPct val="90000"/>
              </a:lnSpc>
              <a:buFontTx/>
              <a:buNone/>
              <a:defRPr/>
            </a:pPr>
            <a:r>
              <a:rPr lang="it-IT" sz="2400" smtClean="0"/>
              <a:t>        (effetto di fine dose; fluttuazioni</a:t>
            </a:r>
            <a:r>
              <a:rPr lang="it-IT" sz="2400" b="1" smtClean="0"/>
              <a:t> “</a:t>
            </a:r>
            <a:r>
              <a:rPr lang="it-IT" sz="2400" smtClean="0"/>
              <a:t>on/off”)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Rectangle 5"/>
          <p:cNvSpPr>
            <a:spLocks noGrp="1" noChangeArrowheads="1"/>
          </p:cNvSpPr>
          <p:nvPr>
            <p:ph type="ctrTitle"/>
          </p:nvPr>
        </p:nvSpPr>
        <p:spPr>
          <a:xfrm>
            <a:off x="685800" y="1412875"/>
            <a:ext cx="7772400" cy="1439863"/>
          </a:xfrm>
        </p:spPr>
        <p:txBody>
          <a:bodyPr/>
          <a:lstStyle/>
          <a:p>
            <a:pPr eaLnBrk="1" hangingPunct="1">
              <a:defRPr/>
            </a:pPr>
            <a:r>
              <a:rPr lang="en-US" altLang="it-IT" b="1" smtClean="0">
                <a:solidFill>
                  <a:srgbClr val="FFFF00"/>
                </a:solidFill>
                <a:effectLst/>
              </a:rPr>
              <a:t>DOPAMIN</a:t>
            </a:r>
            <a:r>
              <a:rPr lang="it-IT" altLang="it-IT" b="1" smtClean="0">
                <a:solidFill>
                  <a:srgbClr val="FFFF00"/>
                </a:solidFill>
                <a:effectLst/>
              </a:rPr>
              <a:t>O </a:t>
            </a:r>
            <a:r>
              <a:rPr lang="en-US" altLang="it-IT" b="1" smtClean="0">
                <a:solidFill>
                  <a:srgbClr val="FFFF00"/>
                </a:solidFill>
                <a:effectLst/>
              </a:rPr>
              <a:t>AGONISTI</a:t>
            </a:r>
            <a:r>
              <a:rPr lang="en-US" altLang="it-IT" smtClean="0">
                <a:solidFill>
                  <a:schemeClr val="accent2"/>
                </a:solidFill>
              </a:rPr>
              <a:t/>
            </a:r>
            <a:br>
              <a:rPr lang="en-US" altLang="it-IT" smtClean="0">
                <a:solidFill>
                  <a:schemeClr val="accent2"/>
                </a:solidFill>
              </a:rPr>
            </a:br>
            <a:endParaRPr lang="it-IT" smtClean="0">
              <a:solidFill>
                <a:schemeClr val="accent2"/>
              </a:solidFill>
            </a:endParaRPr>
          </a:p>
        </p:txBody>
      </p:sp>
      <p:sp>
        <p:nvSpPr>
          <p:cNvPr id="80902" name="Rectangle 6"/>
          <p:cNvSpPr>
            <a:spLocks noGrp="1" noChangeArrowheads="1"/>
          </p:cNvSpPr>
          <p:nvPr>
            <p:ph type="subTitle" idx="1"/>
          </p:nvPr>
        </p:nvSpPr>
        <p:spPr>
          <a:xfrm>
            <a:off x="1371600" y="2997200"/>
            <a:ext cx="6400800" cy="2641600"/>
          </a:xfrm>
        </p:spPr>
        <p:txBody>
          <a:bodyPr/>
          <a:lstStyle/>
          <a:p>
            <a:pPr eaLnBrk="1" hangingPunct="1">
              <a:defRPr/>
            </a:pPr>
            <a:r>
              <a:rPr lang="it-IT" altLang="it-IT" sz="4000" smtClean="0"/>
              <a:t>Il trattamento precoce con dopamino agonisti riduce il rischio di complicazioni motorie</a:t>
            </a:r>
            <a:endParaRPr lang="it-IT" sz="4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it-IT" b="1" smtClean="0">
                <a:solidFill>
                  <a:srgbClr val="FF9900"/>
                </a:solidFill>
                <a:effectLst/>
              </a:rPr>
              <a:t>LINEE GUIDA</a:t>
            </a:r>
          </a:p>
        </p:txBody>
      </p:sp>
      <p:sp>
        <p:nvSpPr>
          <p:cNvPr id="14339" name="Rectangle 3"/>
          <p:cNvSpPr>
            <a:spLocks noGrp="1" noChangeArrowheads="1"/>
          </p:cNvSpPr>
          <p:nvPr>
            <p:ph type="body" idx="1"/>
          </p:nvPr>
        </p:nvSpPr>
        <p:spPr>
          <a:xfrm>
            <a:off x="457200" y="2060575"/>
            <a:ext cx="8229600" cy="3959225"/>
          </a:xfrm>
        </p:spPr>
        <p:txBody>
          <a:bodyPr/>
          <a:lstStyle/>
          <a:p>
            <a:pPr algn="ctr" eaLnBrk="1" hangingPunct="1">
              <a:lnSpc>
                <a:spcPct val="90000"/>
              </a:lnSpc>
              <a:buFontTx/>
              <a:buNone/>
              <a:defRPr/>
            </a:pPr>
            <a:r>
              <a:rPr lang="it-IT" sz="2400" smtClean="0">
                <a:solidFill>
                  <a:schemeClr val="accent2"/>
                </a:solidFill>
              </a:rPr>
              <a:t>Le linee guida per il trattamento della malattia di Parkinson</a:t>
            </a:r>
          </a:p>
          <a:p>
            <a:pPr algn="ctr" eaLnBrk="1" hangingPunct="1">
              <a:lnSpc>
                <a:spcPct val="90000"/>
              </a:lnSpc>
              <a:buFontTx/>
              <a:buNone/>
              <a:defRPr/>
            </a:pPr>
            <a:r>
              <a:rPr lang="it-IT" sz="2400" smtClean="0">
                <a:solidFill>
                  <a:schemeClr val="accent2"/>
                </a:solidFill>
              </a:rPr>
              <a:t>(MP), redatte da un gruppo di lavoro </a:t>
            </a:r>
            <a:r>
              <a:rPr lang="it-IT" sz="2400" i="1" smtClean="0">
                <a:solidFill>
                  <a:schemeClr val="accent2"/>
                </a:solidFill>
              </a:rPr>
              <a:t>ad hoc </a:t>
            </a:r>
            <a:r>
              <a:rPr lang="it-IT" sz="2400" smtClean="0">
                <a:solidFill>
                  <a:schemeClr val="accent2"/>
                </a:solidFill>
              </a:rPr>
              <a:t>della Lega</a:t>
            </a:r>
          </a:p>
          <a:p>
            <a:pPr algn="ctr" eaLnBrk="1" hangingPunct="1">
              <a:lnSpc>
                <a:spcPct val="90000"/>
              </a:lnSpc>
              <a:buFontTx/>
              <a:buNone/>
              <a:defRPr/>
            </a:pPr>
            <a:r>
              <a:rPr lang="it-IT" sz="2400" smtClean="0">
                <a:solidFill>
                  <a:schemeClr val="accent2"/>
                </a:solidFill>
              </a:rPr>
              <a:t>Italiana per la lotta contro la Malattia di Parkinson e le sindromi Extrapiramidali (LIMPE), indicano che il trattamento  sintomatico dovrebbe iniziare non appena i segni clinici   diventano evidenti e che i dopamino agonisti, visto il ridotto rischio di complicazioni motorie tardive, dovrebbero essere preferiti alla levodopa nei pazienti sotto i 70 anni.</a:t>
            </a:r>
          </a:p>
          <a:p>
            <a:pPr eaLnBrk="1" hangingPunct="1">
              <a:lnSpc>
                <a:spcPct val="90000"/>
              </a:lnSpc>
              <a:buFontTx/>
              <a:buNone/>
              <a:defRPr/>
            </a:pPr>
            <a:endParaRPr lang="it-IT" sz="2400" smtClean="0">
              <a:solidFill>
                <a:schemeClr val="accent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93675" y="230188"/>
            <a:ext cx="8745538" cy="684212"/>
          </a:xfrm>
          <a:prstGeom prst="rect">
            <a:avLst/>
          </a:prstGeom>
          <a:noFill/>
          <a:ln w="9525">
            <a:noFill/>
            <a:miter lim="800000"/>
            <a:headEnd/>
            <a:tailEnd/>
          </a:ln>
        </p:spPr>
        <p:txBody>
          <a:bodyPr/>
          <a:lstStyle/>
          <a:p>
            <a:endParaRPr lang="it-IT"/>
          </a:p>
        </p:txBody>
      </p:sp>
      <p:sp>
        <p:nvSpPr>
          <p:cNvPr id="47107" name="Rectangle 3"/>
          <p:cNvSpPr>
            <a:spLocks noChangeArrowheads="1"/>
          </p:cNvSpPr>
          <p:nvPr/>
        </p:nvSpPr>
        <p:spPr bwMode="auto">
          <a:xfrm>
            <a:off x="612775" y="6303963"/>
            <a:ext cx="7850188" cy="342900"/>
          </a:xfrm>
          <a:prstGeom prst="rect">
            <a:avLst/>
          </a:prstGeom>
          <a:noFill/>
          <a:ln w="9525">
            <a:noFill/>
            <a:miter lim="800000"/>
            <a:headEnd/>
            <a:tailEnd/>
          </a:ln>
        </p:spPr>
        <p:txBody>
          <a:bodyPr/>
          <a:lstStyle/>
          <a:p>
            <a:endParaRPr lang="it-IT"/>
          </a:p>
        </p:txBody>
      </p:sp>
      <p:grpSp>
        <p:nvGrpSpPr>
          <p:cNvPr id="47108" name="Group 4"/>
          <p:cNvGrpSpPr>
            <a:grpSpLocks/>
          </p:cNvGrpSpPr>
          <p:nvPr/>
        </p:nvGrpSpPr>
        <p:grpSpPr bwMode="auto">
          <a:xfrm>
            <a:off x="1073150" y="2133600"/>
            <a:ext cx="7150100" cy="4170363"/>
            <a:chOff x="834" y="1367"/>
            <a:chExt cx="4504" cy="2627"/>
          </a:xfrm>
        </p:grpSpPr>
        <p:pic>
          <p:nvPicPr>
            <p:cNvPr id="87045" name="Picture 5"/>
            <p:cNvPicPr>
              <a:picLocks noChangeAspect="1" noChangeArrowheads="1"/>
            </p:cNvPicPr>
            <p:nvPr/>
          </p:nvPicPr>
          <p:blipFill>
            <a:blip r:embed="rId3"/>
            <a:srcRect l="12007" t="3734" r="4276" b="14166"/>
            <a:stretch>
              <a:fillRect/>
            </a:stretch>
          </p:blipFill>
          <p:spPr bwMode="auto">
            <a:xfrm>
              <a:off x="834" y="1367"/>
              <a:ext cx="4504" cy="2353"/>
            </a:xfrm>
            <a:prstGeom prst="rect">
              <a:avLst/>
            </a:prstGeom>
            <a:noFill/>
            <a:ln w="9525">
              <a:noFill/>
              <a:miter lim="800000"/>
              <a:headEnd/>
              <a:tailEnd/>
            </a:ln>
            <a:effectLst>
              <a:outerShdw dist="12700" algn="ctr" rotWithShape="0">
                <a:srgbClr val="808080"/>
              </a:outerShdw>
            </a:effectLst>
          </p:spPr>
        </p:pic>
        <p:sp>
          <p:nvSpPr>
            <p:cNvPr id="87046" name="Text Box 6"/>
            <p:cNvSpPr txBox="1">
              <a:spLocks noChangeArrowheads="1"/>
            </p:cNvSpPr>
            <p:nvPr/>
          </p:nvSpPr>
          <p:spPr bwMode="auto">
            <a:xfrm>
              <a:off x="985" y="3706"/>
              <a:ext cx="841" cy="288"/>
            </a:xfrm>
            <a:prstGeom prst="rect">
              <a:avLst/>
            </a:prstGeom>
            <a:noFill/>
            <a:ln w="9525">
              <a:noFill/>
              <a:miter lim="800000"/>
              <a:headEnd/>
              <a:tailEnd/>
            </a:ln>
            <a:effectLst>
              <a:outerShdw dist="12700" algn="ctr" rotWithShape="0">
                <a:schemeClr val="bg2"/>
              </a:outerShdw>
            </a:effectLst>
          </p:spPr>
          <p:txBody>
            <a:bodyPr wrap="none">
              <a:spAutoFit/>
            </a:bodyPr>
            <a:lstStyle/>
            <a:p>
              <a:pPr algn="ctr" eaLnBrk="0" hangingPunct="0">
                <a:defRPr/>
              </a:pPr>
              <a:r>
                <a:rPr lang="en-US" altLang="it-IT" sz="1200" b="1">
                  <a:latin typeface="Square721 BT" pitchFamily="34" charset="0"/>
                </a:rPr>
                <a:t>At least 1 motor</a:t>
              </a:r>
            </a:p>
            <a:p>
              <a:pPr algn="ctr" eaLnBrk="0" hangingPunct="0">
                <a:defRPr/>
              </a:pPr>
              <a:r>
                <a:rPr lang="en-US" altLang="it-IT" sz="1200" b="1">
                  <a:latin typeface="Square721 BT" pitchFamily="34" charset="0"/>
                </a:rPr>
                <a:t>complication</a:t>
              </a:r>
              <a:endParaRPr lang="en-GB" altLang="it-IT" sz="1200" b="1">
                <a:latin typeface="Square721 BT" pitchFamily="34" charset="0"/>
              </a:endParaRPr>
            </a:p>
          </p:txBody>
        </p:sp>
        <p:sp>
          <p:nvSpPr>
            <p:cNvPr id="87047" name="Text Box 7"/>
            <p:cNvSpPr txBox="1">
              <a:spLocks noChangeArrowheads="1"/>
            </p:cNvSpPr>
            <p:nvPr/>
          </p:nvSpPr>
          <p:spPr bwMode="auto">
            <a:xfrm>
              <a:off x="2193" y="3706"/>
              <a:ext cx="677" cy="288"/>
            </a:xfrm>
            <a:prstGeom prst="rect">
              <a:avLst/>
            </a:prstGeom>
            <a:noFill/>
            <a:ln w="9525">
              <a:noFill/>
              <a:miter lim="800000"/>
              <a:headEnd/>
              <a:tailEnd/>
            </a:ln>
            <a:effectLst>
              <a:outerShdw dist="12700" algn="ctr" rotWithShape="0">
                <a:schemeClr val="bg2"/>
              </a:outerShdw>
            </a:effectLst>
          </p:spPr>
          <p:txBody>
            <a:bodyPr wrap="none">
              <a:spAutoFit/>
            </a:bodyPr>
            <a:lstStyle/>
            <a:p>
              <a:pPr algn="ctr" eaLnBrk="0" hangingPunct="0">
                <a:defRPr/>
              </a:pPr>
              <a:r>
                <a:rPr lang="en-US" altLang="it-IT" sz="1200" b="1">
                  <a:latin typeface="Square721 BT" pitchFamily="34" charset="0"/>
                </a:rPr>
                <a:t>End-of-dose</a:t>
              </a:r>
            </a:p>
            <a:p>
              <a:pPr algn="ctr" eaLnBrk="0" hangingPunct="0">
                <a:defRPr/>
              </a:pPr>
              <a:r>
                <a:rPr lang="en-US" altLang="it-IT" sz="1200" b="1">
                  <a:latin typeface="Square721 BT" pitchFamily="34" charset="0"/>
                </a:rPr>
                <a:t>failure</a:t>
              </a:r>
              <a:endParaRPr lang="en-GB" altLang="it-IT" sz="1200" b="1">
                <a:latin typeface="Square721 BT" pitchFamily="34" charset="0"/>
              </a:endParaRPr>
            </a:p>
          </p:txBody>
        </p:sp>
        <p:sp>
          <p:nvSpPr>
            <p:cNvPr id="87048" name="Text Box 8"/>
            <p:cNvSpPr txBox="1">
              <a:spLocks noChangeArrowheads="1"/>
            </p:cNvSpPr>
            <p:nvPr/>
          </p:nvSpPr>
          <p:spPr bwMode="auto">
            <a:xfrm>
              <a:off x="3331" y="3706"/>
              <a:ext cx="669" cy="173"/>
            </a:xfrm>
            <a:prstGeom prst="rect">
              <a:avLst/>
            </a:prstGeom>
            <a:noFill/>
            <a:ln w="9525">
              <a:noFill/>
              <a:miter lim="800000"/>
              <a:headEnd/>
              <a:tailEnd/>
            </a:ln>
            <a:effectLst>
              <a:outerShdw dist="12700" algn="ctr" rotWithShape="0">
                <a:schemeClr val="bg2"/>
              </a:outerShdw>
            </a:effectLst>
          </p:spPr>
          <p:txBody>
            <a:bodyPr wrap="none">
              <a:spAutoFit/>
            </a:bodyPr>
            <a:lstStyle/>
            <a:p>
              <a:pPr algn="ctr" eaLnBrk="0" hangingPunct="0">
                <a:defRPr/>
              </a:pPr>
              <a:r>
                <a:rPr lang="en-US" altLang="it-IT" sz="1200" b="1">
                  <a:latin typeface="Square721 BT" pitchFamily="34" charset="0"/>
                </a:rPr>
                <a:t>Dyskinesias</a:t>
              </a:r>
              <a:endParaRPr lang="en-GB" altLang="it-IT" sz="1200" b="1">
                <a:latin typeface="Square721 BT" pitchFamily="34" charset="0"/>
              </a:endParaRPr>
            </a:p>
          </p:txBody>
        </p:sp>
        <p:sp>
          <p:nvSpPr>
            <p:cNvPr id="87049" name="Text Box 9"/>
            <p:cNvSpPr txBox="1">
              <a:spLocks noChangeArrowheads="1"/>
            </p:cNvSpPr>
            <p:nvPr/>
          </p:nvSpPr>
          <p:spPr bwMode="auto">
            <a:xfrm>
              <a:off x="4494" y="3706"/>
              <a:ext cx="756" cy="288"/>
            </a:xfrm>
            <a:prstGeom prst="rect">
              <a:avLst/>
            </a:prstGeom>
            <a:noFill/>
            <a:ln w="9525">
              <a:noFill/>
              <a:miter lim="800000"/>
              <a:headEnd/>
              <a:tailEnd/>
            </a:ln>
            <a:effectLst>
              <a:outerShdw dist="12700" algn="ctr" rotWithShape="0">
                <a:schemeClr val="bg2"/>
              </a:outerShdw>
            </a:effectLst>
          </p:spPr>
          <p:txBody>
            <a:bodyPr wrap="none">
              <a:spAutoFit/>
            </a:bodyPr>
            <a:lstStyle/>
            <a:p>
              <a:pPr algn="ctr" eaLnBrk="0" hangingPunct="0">
                <a:defRPr/>
              </a:pPr>
              <a:r>
                <a:rPr lang="en-US" altLang="it-IT" sz="1200" b="1">
                  <a:latin typeface="Square721 BT" pitchFamily="34" charset="0"/>
                </a:rPr>
                <a:t>Unpredictable</a:t>
              </a:r>
            </a:p>
            <a:p>
              <a:pPr algn="ctr" eaLnBrk="0" hangingPunct="0">
                <a:defRPr/>
              </a:pPr>
              <a:r>
                <a:rPr lang="en-US" altLang="it-IT" sz="1200" b="1">
                  <a:latin typeface="Square721 BT" pitchFamily="34" charset="0"/>
                </a:rPr>
                <a:t>fluctuations</a:t>
              </a:r>
              <a:endParaRPr lang="en-GB" altLang="it-IT" sz="1200" b="1">
                <a:latin typeface="Square721 BT" pitchFamily="34" charset="0"/>
              </a:endParaRPr>
            </a:p>
          </p:txBody>
        </p:sp>
      </p:grpSp>
      <p:sp>
        <p:nvSpPr>
          <p:cNvPr id="87050" name="Text Box 10"/>
          <p:cNvSpPr txBox="1">
            <a:spLocks noChangeArrowheads="1"/>
          </p:cNvSpPr>
          <p:nvPr/>
        </p:nvSpPr>
        <p:spPr bwMode="auto">
          <a:xfrm rot="-5400000">
            <a:off x="-435768" y="3874293"/>
            <a:ext cx="2381250" cy="366713"/>
          </a:xfrm>
          <a:prstGeom prst="rect">
            <a:avLst/>
          </a:prstGeom>
          <a:noFill/>
          <a:ln w="9525">
            <a:noFill/>
            <a:miter lim="800000"/>
            <a:headEnd/>
            <a:tailEnd/>
          </a:ln>
          <a:effectLst>
            <a:outerShdw dist="17961" dir="2700000" algn="ctr" rotWithShape="0">
              <a:schemeClr val="bg2"/>
            </a:outerShdw>
          </a:effectLst>
        </p:spPr>
        <p:txBody>
          <a:bodyPr wrap="none">
            <a:spAutoFit/>
          </a:bodyPr>
          <a:lstStyle/>
          <a:p>
            <a:pPr algn="ctr" eaLnBrk="0" hangingPunct="0">
              <a:defRPr/>
            </a:pPr>
            <a:r>
              <a:rPr lang="en-US" altLang="it-IT" sz="1800" b="1">
                <a:solidFill>
                  <a:srgbClr val="CC3300"/>
                </a:solidFill>
                <a:latin typeface="Square721 BT" pitchFamily="34" charset="0"/>
              </a:rPr>
              <a:t>Percent of Patients</a:t>
            </a:r>
            <a:endParaRPr lang="en-GB" altLang="it-IT" sz="1800" b="1">
              <a:solidFill>
                <a:srgbClr val="CC3300"/>
              </a:solidFill>
              <a:latin typeface="Square721 BT" pitchFamily="34" charset="0"/>
            </a:endParaRPr>
          </a:p>
        </p:txBody>
      </p:sp>
      <p:sp>
        <p:nvSpPr>
          <p:cNvPr id="87051" name="Rectangle 11"/>
          <p:cNvSpPr>
            <a:spLocks noGrp="1" noChangeArrowheads="1"/>
          </p:cNvSpPr>
          <p:nvPr>
            <p:ph type="title"/>
          </p:nvPr>
        </p:nvSpPr>
        <p:spPr>
          <a:xfrm>
            <a:off x="684213" y="260350"/>
            <a:ext cx="8229600" cy="561975"/>
          </a:xfrm>
        </p:spPr>
        <p:txBody>
          <a:bodyPr/>
          <a:lstStyle/>
          <a:p>
            <a:pPr algn="ctr" eaLnBrk="1" hangingPunct="1">
              <a:tabLst>
                <a:tab pos="4041775" algn="l"/>
              </a:tabLst>
              <a:defRPr/>
            </a:pPr>
            <a:r>
              <a:rPr lang="en-US" altLang="it-IT" smtClean="0">
                <a:solidFill>
                  <a:srgbClr val="FF9900"/>
                </a:solidFill>
                <a:effectLst/>
              </a:rPr>
              <a:t>Cabergolina: Studio a 5 anni</a:t>
            </a:r>
            <a:r>
              <a:rPr lang="en-US" altLang="it-IT" smtClean="0">
                <a:solidFill>
                  <a:schemeClr val="accent2"/>
                </a:solidFill>
              </a:rPr>
              <a:t> </a:t>
            </a:r>
            <a:r>
              <a:rPr lang="it-IT" altLang="it-IT" smtClean="0">
                <a:solidFill>
                  <a:schemeClr val="accent2"/>
                </a:solidFill>
              </a:rPr>
              <a:t> </a:t>
            </a:r>
            <a:r>
              <a:rPr lang="it-IT" altLang="it-IT" sz="2000" b="1" smtClean="0">
                <a:solidFill>
                  <a:schemeClr val="accent2"/>
                </a:solidFill>
              </a:rPr>
              <a:t>[</a:t>
            </a:r>
            <a:r>
              <a:rPr lang="it-IT" altLang="it-IT" sz="2000" b="1" smtClean="0">
                <a:solidFill>
                  <a:schemeClr val="accent2"/>
                </a:solidFill>
                <a:effectLst/>
              </a:rPr>
              <a:t>Bracco et al. Drugs, 2004]</a:t>
            </a:r>
          </a:p>
        </p:txBody>
      </p:sp>
      <p:sp>
        <p:nvSpPr>
          <p:cNvPr id="47111" name="Rectangle 12"/>
          <p:cNvSpPr>
            <a:spLocks noChangeArrowheads="1"/>
          </p:cNvSpPr>
          <p:nvPr/>
        </p:nvSpPr>
        <p:spPr bwMode="auto">
          <a:xfrm>
            <a:off x="1200150" y="1104900"/>
            <a:ext cx="6743700" cy="609600"/>
          </a:xfrm>
          <a:prstGeom prst="rect">
            <a:avLst/>
          </a:prstGeom>
          <a:noFill/>
          <a:ln w="9525">
            <a:noFill/>
            <a:miter lim="800000"/>
            <a:headEnd/>
            <a:tailEnd/>
          </a:ln>
        </p:spPr>
        <p:txBody>
          <a:bodyPr wrap="none" anchor="ctr"/>
          <a:lstStyle/>
          <a:p>
            <a:pPr algn="ctr">
              <a:lnSpc>
                <a:spcPct val="85000"/>
              </a:lnSpc>
              <a:spcBef>
                <a:spcPct val="45000"/>
              </a:spcBef>
            </a:pPr>
            <a:r>
              <a:rPr lang="it-IT" altLang="it-IT" sz="2800" b="1">
                <a:latin typeface="EngraversGothic BT" pitchFamily="34" charset="0"/>
              </a:rPr>
              <a:t>Comparsa di Complicanze Motorie</a:t>
            </a:r>
            <a:endParaRPr lang="it-IT" altLang="it-IT" sz="2800">
              <a:latin typeface="EngraversGothic BT" pitchFamily="34"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725488" y="900113"/>
          <a:ext cx="8428037" cy="6110287"/>
        </p:xfrm>
        <a:graphic>
          <a:graphicData uri="http://schemas.openxmlformats.org/presentationml/2006/ole">
            <p:oleObj spid="_x0000_s4098" name="Foglio di lavoro" r:id="rId4" imgW="7801213" imgH="6353413" progId="Excel.Sheet.8">
              <p:embed/>
            </p:oleObj>
          </a:graphicData>
        </a:graphic>
      </p:graphicFrame>
      <p:sp>
        <p:nvSpPr>
          <p:cNvPr id="4099" name="Text Box 3"/>
          <p:cNvSpPr txBox="1">
            <a:spLocks noChangeArrowheads="1"/>
          </p:cNvSpPr>
          <p:nvPr/>
        </p:nvSpPr>
        <p:spPr bwMode="auto">
          <a:xfrm>
            <a:off x="4754563" y="3716338"/>
            <a:ext cx="1846262" cy="396875"/>
          </a:xfrm>
          <a:prstGeom prst="rect">
            <a:avLst/>
          </a:prstGeom>
          <a:noFill/>
          <a:ln w="9525">
            <a:noFill/>
            <a:miter lim="800000"/>
            <a:headEnd/>
            <a:tailEnd/>
          </a:ln>
        </p:spPr>
        <p:txBody>
          <a:bodyPr>
            <a:spAutoFit/>
          </a:bodyPr>
          <a:lstStyle/>
          <a:p>
            <a:pPr eaLnBrk="0" hangingPunct="0">
              <a:spcBef>
                <a:spcPct val="50000"/>
              </a:spcBef>
            </a:pPr>
            <a:r>
              <a:rPr lang="en-US" altLang="it-IT" sz="2000" b="1">
                <a:solidFill>
                  <a:srgbClr val="FFFF00"/>
                </a:solidFill>
                <a:latin typeface="Square721 BT" pitchFamily="34" charset="0"/>
              </a:rPr>
              <a:t>P &lt; .0001</a:t>
            </a:r>
          </a:p>
        </p:txBody>
      </p:sp>
      <p:sp>
        <p:nvSpPr>
          <p:cNvPr id="4100" name="Text Box 4"/>
          <p:cNvSpPr txBox="1">
            <a:spLocks noChangeArrowheads="1"/>
          </p:cNvSpPr>
          <p:nvPr/>
        </p:nvSpPr>
        <p:spPr bwMode="auto">
          <a:xfrm>
            <a:off x="6819900" y="2197100"/>
            <a:ext cx="1320800" cy="396875"/>
          </a:xfrm>
          <a:prstGeom prst="rect">
            <a:avLst/>
          </a:prstGeom>
          <a:noFill/>
          <a:ln w="9525">
            <a:noFill/>
            <a:miter lim="800000"/>
            <a:headEnd/>
            <a:tailEnd/>
          </a:ln>
        </p:spPr>
        <p:txBody>
          <a:bodyPr wrap="none">
            <a:spAutoFit/>
          </a:bodyPr>
          <a:lstStyle/>
          <a:p>
            <a:pPr eaLnBrk="0" hangingPunct="0"/>
            <a:r>
              <a:rPr lang="en-US" altLang="it-IT" sz="2000">
                <a:solidFill>
                  <a:srgbClr val="CC3300"/>
                </a:solidFill>
                <a:latin typeface="Square721 BT" pitchFamily="34" charset="0"/>
              </a:rPr>
              <a:t>Levodopa</a:t>
            </a:r>
          </a:p>
        </p:txBody>
      </p:sp>
      <p:sp>
        <p:nvSpPr>
          <p:cNvPr id="4101" name="Text Box 5"/>
          <p:cNvSpPr txBox="1">
            <a:spLocks noChangeArrowheads="1"/>
          </p:cNvSpPr>
          <p:nvPr/>
        </p:nvSpPr>
        <p:spPr bwMode="auto">
          <a:xfrm>
            <a:off x="6796088" y="4365625"/>
            <a:ext cx="1657350" cy="396875"/>
          </a:xfrm>
          <a:prstGeom prst="rect">
            <a:avLst/>
          </a:prstGeom>
          <a:noFill/>
          <a:ln w="9525">
            <a:noFill/>
            <a:miter lim="800000"/>
            <a:headEnd/>
            <a:tailEnd/>
          </a:ln>
        </p:spPr>
        <p:txBody>
          <a:bodyPr>
            <a:spAutoFit/>
          </a:bodyPr>
          <a:lstStyle/>
          <a:p>
            <a:pPr eaLnBrk="0" hangingPunct="0"/>
            <a:r>
              <a:rPr lang="en-US" altLang="it-IT" sz="2000">
                <a:solidFill>
                  <a:srgbClr val="CC3300"/>
                </a:solidFill>
                <a:latin typeface="Square721 BT" pitchFamily="34" charset="0"/>
              </a:rPr>
              <a:t>Pramipexole</a:t>
            </a:r>
          </a:p>
        </p:txBody>
      </p:sp>
      <p:sp>
        <p:nvSpPr>
          <p:cNvPr id="4102" name="Text Box 6"/>
          <p:cNvSpPr txBox="1">
            <a:spLocks noChangeArrowheads="1"/>
          </p:cNvSpPr>
          <p:nvPr/>
        </p:nvSpPr>
        <p:spPr bwMode="auto">
          <a:xfrm>
            <a:off x="2178050" y="2039938"/>
            <a:ext cx="4127500" cy="762000"/>
          </a:xfrm>
          <a:prstGeom prst="rect">
            <a:avLst/>
          </a:prstGeom>
          <a:noFill/>
          <a:ln w="9525">
            <a:noFill/>
            <a:miter lim="800000"/>
            <a:headEnd/>
            <a:tailEnd/>
          </a:ln>
        </p:spPr>
        <p:txBody>
          <a:bodyPr>
            <a:spAutoFit/>
          </a:bodyPr>
          <a:lstStyle/>
          <a:p>
            <a:pPr eaLnBrk="0" hangingPunct="0"/>
            <a:r>
              <a:rPr lang="en-US" altLang="it-IT" sz="2200" b="1">
                <a:solidFill>
                  <a:srgbClr val="CC3300"/>
                </a:solidFill>
                <a:latin typeface="Square721 BT" pitchFamily="34" charset="0"/>
              </a:rPr>
              <a:t>Probability of Developing </a:t>
            </a:r>
            <a:br>
              <a:rPr lang="en-US" altLang="it-IT" sz="2200" b="1">
                <a:solidFill>
                  <a:srgbClr val="CC3300"/>
                </a:solidFill>
                <a:latin typeface="Square721 BT" pitchFamily="34" charset="0"/>
              </a:rPr>
            </a:br>
            <a:r>
              <a:rPr lang="en-US" altLang="it-IT" sz="2200" b="1">
                <a:solidFill>
                  <a:srgbClr val="CC3300"/>
                </a:solidFill>
                <a:latin typeface="Square721 BT" pitchFamily="34" charset="0"/>
              </a:rPr>
              <a:t>Major Motor Complications</a:t>
            </a:r>
          </a:p>
        </p:txBody>
      </p:sp>
      <p:sp>
        <p:nvSpPr>
          <p:cNvPr id="4103" name="Text Box 7"/>
          <p:cNvSpPr txBox="1">
            <a:spLocks noChangeArrowheads="1"/>
          </p:cNvSpPr>
          <p:nvPr/>
        </p:nvSpPr>
        <p:spPr bwMode="auto">
          <a:xfrm>
            <a:off x="3140075" y="6475413"/>
            <a:ext cx="3382963" cy="396875"/>
          </a:xfrm>
          <a:prstGeom prst="rect">
            <a:avLst/>
          </a:prstGeom>
          <a:noFill/>
          <a:ln w="9525">
            <a:noFill/>
            <a:miter lim="800000"/>
            <a:headEnd/>
            <a:tailEnd/>
          </a:ln>
        </p:spPr>
        <p:txBody>
          <a:bodyPr wrap="none">
            <a:spAutoFit/>
          </a:bodyPr>
          <a:lstStyle/>
          <a:p>
            <a:pPr algn="ctr" eaLnBrk="0" hangingPunct="0"/>
            <a:r>
              <a:rPr lang="en-US" altLang="it-IT" sz="2000">
                <a:latin typeface="Square721 BT" pitchFamily="34" charset="0"/>
              </a:rPr>
              <a:t>Days From Randomization</a:t>
            </a:r>
          </a:p>
        </p:txBody>
      </p:sp>
      <p:sp>
        <p:nvSpPr>
          <p:cNvPr id="4104" name="Rectangle 8"/>
          <p:cNvSpPr>
            <a:spLocks noGrp="1" noChangeArrowheads="1"/>
          </p:cNvSpPr>
          <p:nvPr>
            <p:ph type="title"/>
          </p:nvPr>
        </p:nvSpPr>
        <p:spPr>
          <a:xfrm>
            <a:off x="533400" y="228600"/>
            <a:ext cx="8305800" cy="1066800"/>
          </a:xfrm>
        </p:spPr>
        <p:txBody>
          <a:bodyPr/>
          <a:lstStyle/>
          <a:p>
            <a:pPr algn="ctr" eaLnBrk="1" hangingPunct="1">
              <a:tabLst>
                <a:tab pos="4041775" algn="l"/>
              </a:tabLst>
            </a:pPr>
            <a:r>
              <a:rPr lang="en-US" altLang="it-IT" sz="3600" b="1" smtClean="0">
                <a:solidFill>
                  <a:srgbClr val="FFFF00"/>
                </a:solidFill>
                <a:effectLst/>
              </a:rPr>
              <a:t>Studio CALM-PD: </a:t>
            </a:r>
            <a:br>
              <a:rPr lang="en-US" altLang="it-IT" sz="3600" b="1" smtClean="0">
                <a:solidFill>
                  <a:srgbClr val="FFFF00"/>
                </a:solidFill>
                <a:effectLst/>
              </a:rPr>
            </a:br>
            <a:r>
              <a:rPr lang="en-US" altLang="it-IT" sz="3600" b="1" smtClean="0">
                <a:solidFill>
                  <a:srgbClr val="FFFF00"/>
                </a:solidFill>
                <a:effectLst/>
              </a:rPr>
              <a:t>Pramipexolo vs Levodopa</a:t>
            </a:r>
          </a:p>
        </p:txBody>
      </p:sp>
      <p:sp>
        <p:nvSpPr>
          <p:cNvPr id="4105" name="Text Box 9"/>
          <p:cNvSpPr txBox="1">
            <a:spLocks noChangeArrowheads="1"/>
          </p:cNvSpPr>
          <p:nvPr/>
        </p:nvSpPr>
        <p:spPr bwMode="invGray">
          <a:xfrm rot="-5400000">
            <a:off x="-508793" y="3913981"/>
            <a:ext cx="1871662" cy="396875"/>
          </a:xfrm>
          <a:prstGeom prst="rect">
            <a:avLst/>
          </a:prstGeom>
          <a:noFill/>
          <a:ln w="9525">
            <a:noFill/>
            <a:miter lim="800000"/>
            <a:headEnd/>
            <a:tailEnd/>
          </a:ln>
        </p:spPr>
        <p:txBody>
          <a:bodyPr wrap="none">
            <a:spAutoFit/>
          </a:bodyPr>
          <a:lstStyle/>
          <a:p>
            <a:pPr algn="ctr" eaLnBrk="0" hangingPunct="0"/>
            <a:r>
              <a:rPr lang="en-US" altLang="it-IT" sz="2000" b="1">
                <a:latin typeface="Square721 BT" pitchFamily="34" charset="0"/>
              </a:rPr>
              <a:t>% of Patients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900113" y="1557338"/>
          <a:ext cx="7542212" cy="4113212"/>
        </p:xfrm>
        <a:graphic>
          <a:graphicData uri="http://schemas.openxmlformats.org/presentationml/2006/ole">
            <p:oleObj spid="_x0000_s5122" name="Grafico" r:id="rId4" imgW="7543671" imgH="4114874" progId="MSGraph.Chart.8">
              <p:embed followColorScheme="full"/>
            </p:oleObj>
          </a:graphicData>
        </a:graphic>
      </p:graphicFrame>
      <p:sp>
        <p:nvSpPr>
          <p:cNvPr id="93187" name="Text Box 3"/>
          <p:cNvSpPr txBox="1">
            <a:spLocks noChangeArrowheads="1"/>
          </p:cNvSpPr>
          <p:nvPr/>
        </p:nvSpPr>
        <p:spPr bwMode="auto">
          <a:xfrm rot="-5400000">
            <a:off x="-342899" y="3032125"/>
            <a:ext cx="1776412" cy="382587"/>
          </a:xfrm>
          <a:prstGeom prst="rect">
            <a:avLst/>
          </a:prstGeom>
          <a:noFill/>
          <a:ln w="9525">
            <a:noFill/>
            <a:miter lim="800000"/>
            <a:headEnd/>
            <a:tailEnd/>
          </a:ln>
          <a:effectLst>
            <a:outerShdw algn="ctr" rotWithShape="0">
              <a:schemeClr val="bg2"/>
            </a:outerShdw>
          </a:effectLst>
        </p:spPr>
        <p:txBody>
          <a:bodyPr lIns="45720" bIns="91440" anchor="b">
            <a:spAutoFit/>
          </a:bodyPr>
          <a:lstStyle/>
          <a:p>
            <a:pPr algn="ctr" eaLnBrk="0" hangingPunct="0">
              <a:defRPr/>
            </a:pPr>
            <a:r>
              <a:rPr lang="en-US" altLang="it-IT" sz="1600" b="1">
                <a:solidFill>
                  <a:srgbClr val="CC3300"/>
                </a:solidFill>
                <a:latin typeface="Square721 BT" pitchFamily="34" charset="0"/>
              </a:rPr>
              <a:t>% of Patients</a:t>
            </a:r>
          </a:p>
        </p:txBody>
      </p:sp>
      <p:sp>
        <p:nvSpPr>
          <p:cNvPr id="93188" name="Rectangle 4"/>
          <p:cNvSpPr>
            <a:spLocks noChangeArrowheads="1"/>
          </p:cNvSpPr>
          <p:nvPr/>
        </p:nvSpPr>
        <p:spPr bwMode="invGray">
          <a:xfrm>
            <a:off x="1841500" y="5969000"/>
            <a:ext cx="158750" cy="158750"/>
          </a:xfrm>
          <a:prstGeom prst="rect">
            <a:avLst/>
          </a:prstGeom>
          <a:gradFill rotWithShape="0">
            <a:gsLst>
              <a:gs pos="0">
                <a:srgbClr val="FFCC00">
                  <a:gamma/>
                  <a:shade val="46275"/>
                  <a:invGamma/>
                </a:srgbClr>
              </a:gs>
              <a:gs pos="50000">
                <a:srgbClr val="FFCC00"/>
              </a:gs>
              <a:gs pos="100000">
                <a:srgbClr val="FFCC00">
                  <a:gamma/>
                  <a:shade val="46275"/>
                  <a:invGamma/>
                </a:srgbClr>
              </a:gs>
            </a:gsLst>
            <a:lin ang="0" scaled="1"/>
          </a:gradFill>
          <a:ln w="9525">
            <a:noFill/>
            <a:miter lim="800000"/>
            <a:headEnd/>
            <a:tailEnd/>
          </a:ln>
          <a:effectLst>
            <a:outerShdw dist="35921" dir="2700000" algn="ctr" rotWithShape="0">
              <a:schemeClr val="bg2"/>
            </a:outerShdw>
          </a:effectLst>
        </p:spPr>
        <p:txBody>
          <a:bodyPr wrap="none" anchor="ctr"/>
          <a:lstStyle/>
          <a:p>
            <a:pPr>
              <a:defRPr/>
            </a:pPr>
            <a:endParaRPr lang="it-IT"/>
          </a:p>
        </p:txBody>
      </p:sp>
      <p:sp>
        <p:nvSpPr>
          <p:cNvPr id="93189" name="Rectangle 5"/>
          <p:cNvSpPr>
            <a:spLocks noChangeArrowheads="1"/>
          </p:cNvSpPr>
          <p:nvPr/>
        </p:nvSpPr>
        <p:spPr bwMode="invGray">
          <a:xfrm>
            <a:off x="3133725" y="5969000"/>
            <a:ext cx="158750" cy="158750"/>
          </a:xfrm>
          <a:prstGeom prst="rect">
            <a:avLst/>
          </a:prstGeom>
          <a:gradFill rotWithShape="0">
            <a:gsLst>
              <a:gs pos="0">
                <a:srgbClr val="00FF00">
                  <a:gamma/>
                  <a:shade val="48627"/>
                  <a:invGamma/>
                </a:srgbClr>
              </a:gs>
              <a:gs pos="50000">
                <a:srgbClr val="00FF00"/>
              </a:gs>
              <a:gs pos="100000">
                <a:srgbClr val="00FF00">
                  <a:gamma/>
                  <a:shade val="48627"/>
                  <a:invGamma/>
                </a:srgbClr>
              </a:gs>
            </a:gsLst>
            <a:lin ang="0" scaled="1"/>
          </a:gradFill>
          <a:ln w="9525">
            <a:noFill/>
            <a:miter lim="800000"/>
            <a:headEnd/>
            <a:tailEnd/>
          </a:ln>
          <a:effectLst>
            <a:outerShdw dist="35921" dir="2700000" algn="ctr" rotWithShape="0">
              <a:schemeClr val="bg2"/>
            </a:outerShdw>
          </a:effectLst>
        </p:spPr>
        <p:txBody>
          <a:bodyPr wrap="none" anchor="ctr"/>
          <a:lstStyle/>
          <a:p>
            <a:pPr>
              <a:defRPr/>
            </a:pPr>
            <a:endParaRPr lang="it-IT"/>
          </a:p>
        </p:txBody>
      </p:sp>
      <p:sp>
        <p:nvSpPr>
          <p:cNvPr id="93190" name="Rectangle 6"/>
          <p:cNvSpPr>
            <a:spLocks noChangeArrowheads="1"/>
          </p:cNvSpPr>
          <p:nvPr/>
        </p:nvSpPr>
        <p:spPr bwMode="invGray">
          <a:xfrm>
            <a:off x="4741863" y="5967413"/>
            <a:ext cx="158750" cy="158750"/>
          </a:xfrm>
          <a:prstGeom prst="rect">
            <a:avLst/>
          </a:prstGeom>
          <a:gradFill rotWithShape="0">
            <a:gsLst>
              <a:gs pos="0">
                <a:schemeClr val="hlink">
                  <a:gamma/>
                  <a:shade val="69804"/>
                  <a:invGamma/>
                </a:schemeClr>
              </a:gs>
              <a:gs pos="50000">
                <a:schemeClr val="hlink"/>
              </a:gs>
              <a:gs pos="100000">
                <a:schemeClr val="hlink">
                  <a:gamma/>
                  <a:shade val="69804"/>
                  <a:invGamma/>
                </a:schemeClr>
              </a:gs>
            </a:gsLst>
            <a:lin ang="0" scaled="1"/>
          </a:gradFill>
          <a:ln w="9525">
            <a:noFill/>
            <a:miter lim="800000"/>
            <a:headEnd/>
            <a:tailEnd/>
          </a:ln>
          <a:effectLst>
            <a:outerShdw dist="35921" dir="2700000" algn="ctr" rotWithShape="0">
              <a:schemeClr val="bg2"/>
            </a:outerShdw>
          </a:effectLst>
        </p:spPr>
        <p:txBody>
          <a:bodyPr wrap="none" anchor="ctr"/>
          <a:lstStyle/>
          <a:p>
            <a:pPr>
              <a:defRPr/>
            </a:pPr>
            <a:endParaRPr lang="it-IT"/>
          </a:p>
        </p:txBody>
      </p:sp>
      <p:sp>
        <p:nvSpPr>
          <p:cNvPr id="93191" name="Rectangle 7"/>
          <p:cNvSpPr>
            <a:spLocks noChangeArrowheads="1"/>
          </p:cNvSpPr>
          <p:nvPr/>
        </p:nvSpPr>
        <p:spPr bwMode="invGray">
          <a:xfrm>
            <a:off x="6276975" y="5967413"/>
            <a:ext cx="158750" cy="158750"/>
          </a:xfrm>
          <a:prstGeom prst="rect">
            <a:avLst/>
          </a:prstGeom>
          <a:gradFill rotWithShape="0">
            <a:gsLst>
              <a:gs pos="0">
                <a:srgbClr val="CCCCFF">
                  <a:gamma/>
                  <a:shade val="55686"/>
                  <a:invGamma/>
                </a:srgbClr>
              </a:gs>
              <a:gs pos="50000">
                <a:srgbClr val="CCCCFF"/>
              </a:gs>
              <a:gs pos="100000">
                <a:srgbClr val="CCCCFF">
                  <a:gamma/>
                  <a:shade val="55686"/>
                  <a:invGamma/>
                </a:srgbClr>
              </a:gs>
            </a:gsLst>
            <a:lin ang="0" scaled="1"/>
          </a:gradFill>
          <a:ln w="9525">
            <a:noFill/>
            <a:miter lim="800000"/>
            <a:headEnd/>
            <a:tailEnd/>
          </a:ln>
          <a:effectLst>
            <a:outerShdw dist="35921" dir="2700000" algn="ctr" rotWithShape="0">
              <a:schemeClr val="bg2"/>
            </a:outerShdw>
          </a:effectLst>
        </p:spPr>
        <p:txBody>
          <a:bodyPr wrap="none" anchor="ctr"/>
          <a:lstStyle/>
          <a:p>
            <a:pPr>
              <a:defRPr/>
            </a:pPr>
            <a:endParaRPr lang="it-IT"/>
          </a:p>
        </p:txBody>
      </p:sp>
      <p:sp>
        <p:nvSpPr>
          <p:cNvPr id="93192" name="Text Box 8"/>
          <p:cNvSpPr txBox="1">
            <a:spLocks noChangeArrowheads="1"/>
          </p:cNvSpPr>
          <p:nvPr/>
        </p:nvSpPr>
        <p:spPr bwMode="invGray">
          <a:xfrm>
            <a:off x="2012950" y="5883275"/>
            <a:ext cx="1141413" cy="350838"/>
          </a:xfrm>
          <a:prstGeom prst="rect">
            <a:avLst/>
          </a:prstGeom>
          <a:noFill/>
          <a:ln w="9525">
            <a:noFill/>
            <a:miter lim="800000"/>
            <a:headEnd/>
            <a:tailEnd/>
          </a:ln>
          <a:effectLst>
            <a:outerShdw dist="17961" dir="2700000" algn="ctr" rotWithShape="0">
              <a:schemeClr val="bg2"/>
            </a:outerShdw>
          </a:effectLst>
        </p:spPr>
        <p:txBody>
          <a:bodyPr lIns="45720" bIns="91440" anchor="b">
            <a:spAutoFit/>
          </a:bodyPr>
          <a:lstStyle/>
          <a:p>
            <a:pPr eaLnBrk="0" hangingPunct="0">
              <a:defRPr/>
            </a:pPr>
            <a:r>
              <a:rPr lang="en-US" altLang="it-IT" sz="1400" b="1">
                <a:latin typeface="Square721 BT" pitchFamily="34" charset="0"/>
              </a:rPr>
              <a:t>Levodopa</a:t>
            </a:r>
          </a:p>
        </p:txBody>
      </p:sp>
      <p:sp>
        <p:nvSpPr>
          <p:cNvPr id="93193" name="Text Box 9"/>
          <p:cNvSpPr txBox="1">
            <a:spLocks noChangeArrowheads="1"/>
          </p:cNvSpPr>
          <p:nvPr/>
        </p:nvSpPr>
        <p:spPr bwMode="invGray">
          <a:xfrm>
            <a:off x="3300413" y="5883275"/>
            <a:ext cx="1392237" cy="350838"/>
          </a:xfrm>
          <a:prstGeom prst="rect">
            <a:avLst/>
          </a:prstGeom>
          <a:noFill/>
          <a:ln w="9525">
            <a:noFill/>
            <a:miter lim="800000"/>
            <a:headEnd/>
            <a:tailEnd/>
          </a:ln>
          <a:effectLst>
            <a:outerShdw dist="17961" dir="2700000" algn="ctr" rotWithShape="0">
              <a:schemeClr val="bg2"/>
            </a:outerShdw>
          </a:effectLst>
        </p:spPr>
        <p:txBody>
          <a:bodyPr lIns="45720" bIns="91440" anchor="b">
            <a:spAutoFit/>
          </a:bodyPr>
          <a:lstStyle/>
          <a:p>
            <a:pPr eaLnBrk="0" hangingPunct="0">
              <a:defRPr/>
            </a:pPr>
            <a:r>
              <a:rPr lang="en-US" altLang="it-IT" sz="1400" b="1">
                <a:latin typeface="Square721 BT" pitchFamily="34" charset="0"/>
              </a:rPr>
              <a:t>Pramipexole</a:t>
            </a:r>
          </a:p>
        </p:txBody>
      </p:sp>
      <p:sp>
        <p:nvSpPr>
          <p:cNvPr id="93194" name="Text Box 10"/>
          <p:cNvSpPr txBox="1">
            <a:spLocks noChangeArrowheads="1"/>
          </p:cNvSpPr>
          <p:nvPr/>
        </p:nvSpPr>
        <p:spPr bwMode="invGray">
          <a:xfrm>
            <a:off x="4918075" y="5883275"/>
            <a:ext cx="1357313" cy="350838"/>
          </a:xfrm>
          <a:prstGeom prst="rect">
            <a:avLst/>
          </a:prstGeom>
          <a:noFill/>
          <a:ln w="9525">
            <a:noFill/>
            <a:miter lim="800000"/>
            <a:headEnd/>
            <a:tailEnd/>
          </a:ln>
          <a:effectLst>
            <a:outerShdw dist="17961" dir="2700000" algn="ctr" rotWithShape="0">
              <a:schemeClr val="bg2"/>
            </a:outerShdw>
          </a:effectLst>
        </p:spPr>
        <p:txBody>
          <a:bodyPr lIns="45720" bIns="91440" anchor="b">
            <a:spAutoFit/>
          </a:bodyPr>
          <a:lstStyle/>
          <a:p>
            <a:pPr eaLnBrk="0" hangingPunct="0">
              <a:defRPr/>
            </a:pPr>
            <a:r>
              <a:rPr lang="en-US" altLang="it-IT" sz="1400" b="1">
                <a:latin typeface="Square721 BT" pitchFamily="34" charset="0"/>
              </a:rPr>
              <a:t>Cabergoline</a:t>
            </a:r>
          </a:p>
        </p:txBody>
      </p:sp>
      <p:sp>
        <p:nvSpPr>
          <p:cNvPr id="93195" name="Text Box 11"/>
          <p:cNvSpPr txBox="1">
            <a:spLocks noChangeArrowheads="1"/>
          </p:cNvSpPr>
          <p:nvPr/>
        </p:nvSpPr>
        <p:spPr bwMode="invGray">
          <a:xfrm>
            <a:off x="6445250" y="5883275"/>
            <a:ext cx="1109663" cy="350838"/>
          </a:xfrm>
          <a:prstGeom prst="rect">
            <a:avLst/>
          </a:prstGeom>
          <a:noFill/>
          <a:ln w="9525">
            <a:noFill/>
            <a:miter lim="800000"/>
            <a:headEnd/>
            <a:tailEnd/>
          </a:ln>
          <a:effectLst>
            <a:outerShdw dist="17961" dir="2700000" algn="ctr" rotWithShape="0">
              <a:schemeClr val="bg2"/>
            </a:outerShdw>
          </a:effectLst>
        </p:spPr>
        <p:txBody>
          <a:bodyPr lIns="45720" bIns="91440" anchor="b">
            <a:spAutoFit/>
          </a:bodyPr>
          <a:lstStyle/>
          <a:p>
            <a:pPr eaLnBrk="0" hangingPunct="0">
              <a:defRPr/>
            </a:pPr>
            <a:r>
              <a:rPr lang="en-US" altLang="it-IT" sz="1400" b="1">
                <a:latin typeface="Square721 BT" pitchFamily="34" charset="0"/>
              </a:rPr>
              <a:t>Pergolide</a:t>
            </a:r>
          </a:p>
        </p:txBody>
      </p:sp>
      <p:sp>
        <p:nvSpPr>
          <p:cNvPr id="93196" name="Text Box 12"/>
          <p:cNvSpPr txBox="1">
            <a:spLocks noChangeArrowheads="1"/>
          </p:cNvSpPr>
          <p:nvPr/>
        </p:nvSpPr>
        <p:spPr bwMode="auto">
          <a:xfrm>
            <a:off x="4386263" y="5445125"/>
            <a:ext cx="884237" cy="336550"/>
          </a:xfrm>
          <a:prstGeom prst="rect">
            <a:avLst/>
          </a:prstGeom>
          <a:noFill/>
          <a:ln w="12700">
            <a:noFill/>
            <a:miter lim="800000"/>
            <a:headEnd/>
            <a:tailEnd/>
          </a:ln>
          <a:effectLst>
            <a:outerShdw dist="17961" dir="2700000" algn="ctr" rotWithShape="0">
              <a:schemeClr val="bg2"/>
            </a:outerShdw>
          </a:effectLst>
        </p:spPr>
        <p:txBody>
          <a:bodyPr wrap="none">
            <a:spAutoFit/>
          </a:bodyPr>
          <a:lstStyle/>
          <a:p>
            <a:pPr eaLnBrk="0" hangingPunct="0">
              <a:defRPr/>
            </a:pPr>
            <a:r>
              <a:rPr lang="en-US" altLang="it-IT" sz="1600" b="1">
                <a:solidFill>
                  <a:srgbClr val="CC3300"/>
                </a:solidFill>
                <a:latin typeface="Square721 BT" pitchFamily="34" charset="0"/>
              </a:rPr>
              <a:t>5 years</a:t>
            </a:r>
          </a:p>
        </p:txBody>
      </p:sp>
      <p:sp>
        <p:nvSpPr>
          <p:cNvPr id="93197" name="Text Box 13"/>
          <p:cNvSpPr txBox="1">
            <a:spLocks noChangeArrowheads="1"/>
          </p:cNvSpPr>
          <p:nvPr/>
        </p:nvSpPr>
        <p:spPr bwMode="auto">
          <a:xfrm>
            <a:off x="1981200" y="5486400"/>
            <a:ext cx="884238" cy="336550"/>
          </a:xfrm>
          <a:prstGeom prst="rect">
            <a:avLst/>
          </a:prstGeom>
          <a:noFill/>
          <a:ln w="12700">
            <a:noFill/>
            <a:miter lim="800000"/>
            <a:headEnd/>
            <a:tailEnd/>
          </a:ln>
          <a:effectLst>
            <a:outerShdw dist="12700" dir="5400000" algn="ctr" rotWithShape="0">
              <a:schemeClr val="bg2"/>
            </a:outerShdw>
          </a:effectLst>
        </p:spPr>
        <p:txBody>
          <a:bodyPr wrap="none">
            <a:spAutoFit/>
          </a:bodyPr>
          <a:lstStyle/>
          <a:p>
            <a:pPr eaLnBrk="0" hangingPunct="0">
              <a:defRPr/>
            </a:pPr>
            <a:r>
              <a:rPr lang="en-US" altLang="it-IT" sz="1600" b="1">
                <a:solidFill>
                  <a:srgbClr val="CC3300"/>
                </a:solidFill>
                <a:latin typeface="Square721 BT" pitchFamily="34" charset="0"/>
              </a:rPr>
              <a:t>2 years</a:t>
            </a:r>
          </a:p>
        </p:txBody>
      </p:sp>
      <p:sp>
        <p:nvSpPr>
          <p:cNvPr id="93198" name="Text Box 14"/>
          <p:cNvSpPr txBox="1">
            <a:spLocks noChangeArrowheads="1"/>
          </p:cNvSpPr>
          <p:nvPr/>
        </p:nvSpPr>
        <p:spPr bwMode="auto">
          <a:xfrm>
            <a:off x="6650038" y="5445125"/>
            <a:ext cx="884237" cy="336550"/>
          </a:xfrm>
          <a:prstGeom prst="rect">
            <a:avLst/>
          </a:prstGeom>
          <a:noFill/>
          <a:ln w="12700">
            <a:noFill/>
            <a:miter lim="800000"/>
            <a:headEnd/>
            <a:tailEnd/>
          </a:ln>
          <a:effectLst>
            <a:outerShdw dist="17961" dir="2700000" algn="ctr" rotWithShape="0">
              <a:schemeClr val="bg2"/>
            </a:outerShdw>
          </a:effectLst>
        </p:spPr>
        <p:txBody>
          <a:bodyPr wrap="none">
            <a:spAutoFit/>
          </a:bodyPr>
          <a:lstStyle/>
          <a:p>
            <a:pPr eaLnBrk="0" hangingPunct="0">
              <a:defRPr/>
            </a:pPr>
            <a:r>
              <a:rPr lang="en-US" altLang="it-IT" sz="1600" b="1">
                <a:solidFill>
                  <a:srgbClr val="CC3300"/>
                </a:solidFill>
                <a:latin typeface="Square721 BT" pitchFamily="34" charset="0"/>
              </a:rPr>
              <a:t>3 years</a:t>
            </a:r>
            <a:endParaRPr lang="en-US" altLang="it-IT" sz="2000">
              <a:solidFill>
                <a:srgbClr val="CC3300"/>
              </a:solidFill>
              <a:effectLst>
                <a:outerShdw blurRad="38100" dist="38100" dir="2700000" algn="tl">
                  <a:srgbClr val="000000"/>
                </a:outerShdw>
              </a:effectLst>
              <a:latin typeface="Square721 BT" pitchFamily="34" charset="0"/>
            </a:endParaRPr>
          </a:p>
        </p:txBody>
      </p:sp>
      <p:sp>
        <p:nvSpPr>
          <p:cNvPr id="5135" name="Rectangle 15"/>
          <p:cNvSpPr>
            <a:spLocks noGrp="1" noChangeArrowheads="1"/>
          </p:cNvSpPr>
          <p:nvPr>
            <p:ph type="title"/>
          </p:nvPr>
        </p:nvSpPr>
        <p:spPr>
          <a:xfrm>
            <a:off x="457200" y="381000"/>
            <a:ext cx="8382000" cy="838200"/>
          </a:xfrm>
        </p:spPr>
        <p:txBody>
          <a:bodyPr/>
          <a:lstStyle/>
          <a:p>
            <a:pPr algn="ctr" eaLnBrk="1" hangingPunct="1">
              <a:tabLst>
                <a:tab pos="4041775" algn="l"/>
              </a:tabLst>
            </a:pPr>
            <a:r>
              <a:rPr lang="it-IT" altLang="it-IT" sz="3600" b="1" smtClean="0">
                <a:solidFill>
                  <a:srgbClr val="FFFF00"/>
                </a:solidFill>
                <a:effectLst/>
              </a:rPr>
              <a:t>Dopamino Agonisti </a:t>
            </a:r>
            <a:br>
              <a:rPr lang="it-IT" altLang="it-IT" sz="3600" b="1" smtClean="0">
                <a:solidFill>
                  <a:srgbClr val="FFFF00"/>
                </a:solidFill>
                <a:effectLst/>
              </a:rPr>
            </a:br>
            <a:r>
              <a:rPr lang="it-IT" altLang="it-IT" sz="3600" b="1" smtClean="0">
                <a:solidFill>
                  <a:srgbClr val="FFFF00"/>
                </a:solidFill>
                <a:effectLst/>
              </a:rPr>
              <a:t>Complicazioni Motorie</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539750" y="304800"/>
            <a:ext cx="8299450" cy="990600"/>
          </a:xfrm>
        </p:spPr>
        <p:txBody>
          <a:bodyPr/>
          <a:lstStyle/>
          <a:p>
            <a:pPr algn="ctr" eaLnBrk="1" hangingPunct="1">
              <a:tabLst>
                <a:tab pos="4041775" algn="l"/>
              </a:tabLst>
              <a:defRPr/>
            </a:pPr>
            <a:r>
              <a:rPr lang="en-US" altLang="it-IT" sz="3600" b="1" smtClean="0">
                <a:solidFill>
                  <a:srgbClr val="FFFF00"/>
                </a:solidFill>
              </a:rPr>
              <a:t>Dopamino Agonisti - Conclusioni</a:t>
            </a:r>
            <a:endParaRPr lang="it-IT" altLang="it-IT" sz="3600" b="1" smtClean="0">
              <a:solidFill>
                <a:srgbClr val="FFFF00"/>
              </a:solidFill>
            </a:endParaRPr>
          </a:p>
        </p:txBody>
      </p:sp>
      <p:sp>
        <p:nvSpPr>
          <p:cNvPr id="96259" name="Rectangle 3"/>
          <p:cNvSpPr>
            <a:spLocks noGrp="1" noChangeArrowheads="1"/>
          </p:cNvSpPr>
          <p:nvPr>
            <p:ph type="body" idx="1"/>
          </p:nvPr>
        </p:nvSpPr>
        <p:spPr>
          <a:xfrm>
            <a:off x="468313" y="1628775"/>
            <a:ext cx="8229600" cy="4554538"/>
          </a:xfrm>
        </p:spPr>
        <p:txBody>
          <a:bodyPr/>
          <a:lstStyle/>
          <a:p>
            <a:pPr eaLnBrk="1" hangingPunct="1">
              <a:defRPr/>
            </a:pPr>
            <a:r>
              <a:rPr lang="en-US" altLang="it-IT" smtClean="0"/>
              <a:t>Determinano una stimolazione dopaminergica continua (ropinirolo e pramipexolo a rilasci</a:t>
            </a:r>
            <a:r>
              <a:rPr lang="it-IT" altLang="it-IT" smtClean="0"/>
              <a:t>o prolungato</a:t>
            </a:r>
            <a:r>
              <a:rPr lang="en-US" altLang="it-IT" smtClean="0"/>
              <a:t>) </a:t>
            </a:r>
          </a:p>
          <a:p>
            <a:pPr eaLnBrk="1" hangingPunct="1">
              <a:defRPr/>
            </a:pPr>
            <a:r>
              <a:rPr lang="en-US" altLang="it-IT" smtClean="0"/>
              <a:t>Riducono il rischio di fluttuazioni motorie</a:t>
            </a:r>
          </a:p>
          <a:p>
            <a:pPr eaLnBrk="1" hangingPunct="1">
              <a:defRPr/>
            </a:pPr>
            <a:r>
              <a:rPr lang="en-US" altLang="it-IT" smtClean="0"/>
              <a:t>Possono rallentare la progressione di malattia se iniziati precocemente (neuroprotezione?)</a:t>
            </a:r>
          </a:p>
          <a:p>
            <a:pPr eaLnBrk="1" hangingPunct="1">
              <a:defRPr/>
            </a:pPr>
            <a:r>
              <a:rPr lang="it-IT" altLang="it-IT" smtClean="0">
                <a:solidFill>
                  <a:schemeClr val="accent2"/>
                </a:solidFill>
              </a:rPr>
              <a:t>Il rischio di fibrosi d’organo limita l’impiego clinico dei dopamino agonisti ergolinici</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68313" y="0"/>
            <a:ext cx="8229600" cy="1384300"/>
          </a:xfrm>
        </p:spPr>
        <p:txBody>
          <a:bodyPr/>
          <a:lstStyle/>
          <a:p>
            <a:pPr algn="ctr" eaLnBrk="1" hangingPunct="1"/>
            <a:r>
              <a:rPr lang="it-IT" b="1" smtClean="0">
                <a:solidFill>
                  <a:srgbClr val="FF9900"/>
                </a:solidFill>
                <a:effectLst/>
              </a:rPr>
              <a:t>APOMORFINA</a:t>
            </a:r>
          </a:p>
        </p:txBody>
      </p:sp>
      <p:sp>
        <p:nvSpPr>
          <p:cNvPr id="161795" name="Rectangle 3"/>
          <p:cNvSpPr>
            <a:spLocks noGrp="1" noChangeArrowheads="1"/>
          </p:cNvSpPr>
          <p:nvPr>
            <p:ph type="body" idx="1"/>
          </p:nvPr>
        </p:nvSpPr>
        <p:spPr/>
        <p:txBody>
          <a:bodyPr/>
          <a:lstStyle/>
          <a:p>
            <a:pPr eaLnBrk="1" hangingPunct="1">
              <a:lnSpc>
                <a:spcPct val="80000"/>
              </a:lnSpc>
              <a:defRPr/>
            </a:pPr>
            <a:r>
              <a:rPr lang="it-IT" sz="2800" smtClean="0"/>
              <a:t>E’ il primo dopamino agonista usato nella malattia di Parkinson ed è un potente agonista dei recettori D1 e D2 ma dotato di una breve emivita [20-40 minuti per via s.c.] </a:t>
            </a:r>
          </a:p>
          <a:p>
            <a:pPr eaLnBrk="1" hangingPunct="1">
              <a:lnSpc>
                <a:spcPct val="80000"/>
              </a:lnSpc>
              <a:defRPr/>
            </a:pPr>
            <a:r>
              <a:rPr lang="it-IT" sz="2800" smtClean="0"/>
              <a:t>Somministrazione estemporanea sottocute per ridurre la durata dell’off o mitigare la distonia-off </a:t>
            </a:r>
          </a:p>
          <a:p>
            <a:pPr eaLnBrk="1" hangingPunct="1">
              <a:lnSpc>
                <a:spcPct val="80000"/>
              </a:lnSpc>
              <a:defRPr/>
            </a:pPr>
            <a:r>
              <a:rPr lang="it-IT" sz="2800" smtClean="0"/>
              <a:t>Somministrazione continua mediante pompa da infusione sottocutanea in pazienti che manifestano fluttuazioni motorie e/o discinesie difficilmente controllabili dai diversi schemi terapeutici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pPr eaLnBrk="1" hangingPunct="1"/>
            <a:r>
              <a:rPr lang="it-IT" altLang="it-IT" b="1" smtClean="0">
                <a:solidFill>
                  <a:srgbClr val="FF9900"/>
                </a:solidFill>
                <a:effectLst/>
              </a:rPr>
              <a:t>Malattia di Parkinson</a:t>
            </a:r>
            <a:r>
              <a:rPr lang="it-IT" altLang="it-IT" b="1" smtClean="0">
                <a:solidFill>
                  <a:srgbClr val="FFFF00"/>
                </a:solidFill>
                <a:effectLst/>
              </a:rPr>
              <a:t/>
            </a:r>
            <a:br>
              <a:rPr lang="it-IT" altLang="it-IT" b="1" smtClean="0">
                <a:solidFill>
                  <a:srgbClr val="FFFF00"/>
                </a:solidFill>
                <a:effectLst/>
              </a:rPr>
            </a:br>
            <a:endParaRPr lang="it-IT" b="1" smtClean="0">
              <a:solidFill>
                <a:srgbClr val="FFFF00"/>
              </a:solidFill>
              <a:effectLst/>
            </a:endParaRPr>
          </a:p>
        </p:txBody>
      </p:sp>
      <p:sp>
        <p:nvSpPr>
          <p:cNvPr id="50179" name="Rectangle 3"/>
          <p:cNvSpPr>
            <a:spLocks noGrp="1" noChangeArrowheads="1"/>
          </p:cNvSpPr>
          <p:nvPr>
            <p:ph type="subTitle" idx="1"/>
          </p:nvPr>
        </p:nvSpPr>
        <p:spPr>
          <a:xfrm>
            <a:off x="1371600" y="3357563"/>
            <a:ext cx="6400800" cy="2281237"/>
          </a:xfrm>
        </p:spPr>
        <p:txBody>
          <a:bodyPr/>
          <a:lstStyle/>
          <a:p>
            <a:pPr eaLnBrk="1" hangingPunct="1"/>
            <a:r>
              <a:rPr lang="it-IT" altLang="it-IT" sz="4000" b="1" smtClean="0">
                <a:solidFill>
                  <a:schemeClr val="accent2"/>
                </a:solidFill>
                <a:effectLst/>
              </a:rPr>
              <a:t>Strategie terapeutiche della fase iniziale</a:t>
            </a:r>
            <a:br>
              <a:rPr lang="it-IT" altLang="it-IT" sz="4000" b="1" smtClean="0">
                <a:solidFill>
                  <a:schemeClr val="accent2"/>
                </a:solidFill>
                <a:effectLst/>
              </a:rPr>
            </a:br>
            <a:endParaRPr lang="it-IT" sz="4000" b="1" smtClean="0">
              <a:solidFill>
                <a:schemeClr val="accent2"/>
              </a:solidFill>
              <a:effectLs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92100"/>
            <a:ext cx="8229600" cy="1120775"/>
          </a:xfrm>
        </p:spPr>
        <p:txBody>
          <a:bodyPr/>
          <a:lstStyle/>
          <a:p>
            <a:pPr algn="ctr" eaLnBrk="1" hangingPunct="1"/>
            <a:r>
              <a:rPr lang="it-IT" altLang="it-IT" sz="4000" b="1" smtClean="0">
                <a:solidFill>
                  <a:srgbClr val="FFFF00"/>
                </a:solidFill>
                <a:effectLst/>
              </a:rPr>
              <a:t>TERAPIA DELLA FASE INIZIALE</a:t>
            </a:r>
            <a:endParaRPr lang="it-IT" sz="4000" b="1" smtClean="0">
              <a:solidFill>
                <a:srgbClr val="FFFF00"/>
              </a:solidFill>
              <a:effectLst/>
            </a:endParaRPr>
          </a:p>
        </p:txBody>
      </p:sp>
      <p:sp>
        <p:nvSpPr>
          <p:cNvPr id="99331" name="Rectangle 3"/>
          <p:cNvSpPr>
            <a:spLocks noGrp="1" noChangeArrowheads="1"/>
          </p:cNvSpPr>
          <p:nvPr>
            <p:ph type="body" idx="1"/>
          </p:nvPr>
        </p:nvSpPr>
        <p:spPr/>
        <p:txBody>
          <a:bodyPr/>
          <a:lstStyle/>
          <a:p>
            <a:pPr eaLnBrk="1" hangingPunct="1">
              <a:lnSpc>
                <a:spcPct val="115000"/>
              </a:lnSpc>
              <a:defRPr/>
            </a:pPr>
            <a:r>
              <a:rPr lang="en-US" altLang="it-IT" sz="2400" smtClean="0"/>
              <a:t>Il trattamento sintomatico dovrebbe iniziare non appena i sintomi clinici diventano evidenti</a:t>
            </a:r>
          </a:p>
          <a:p>
            <a:pPr eaLnBrk="1" hangingPunct="1">
              <a:lnSpc>
                <a:spcPct val="115000"/>
              </a:lnSpc>
              <a:defRPr/>
            </a:pPr>
            <a:endParaRPr lang="en-US" altLang="it-IT" sz="2400" smtClean="0"/>
          </a:p>
          <a:p>
            <a:pPr eaLnBrk="1" hangingPunct="1">
              <a:lnSpc>
                <a:spcPct val="115000"/>
              </a:lnSpc>
              <a:defRPr/>
            </a:pPr>
            <a:r>
              <a:rPr lang="en-US" altLang="it-IT" sz="2400" smtClean="0"/>
              <a:t>I dopamino agonisti dovrebbero essere preferiti all’inizio considerato il ridotto rischio di complicazioni motorie ed</a:t>
            </a:r>
          </a:p>
          <a:p>
            <a:pPr eaLnBrk="1" hangingPunct="1">
              <a:lnSpc>
                <a:spcPct val="115000"/>
              </a:lnSpc>
              <a:buFontTx/>
              <a:buNone/>
              <a:defRPr/>
            </a:pPr>
            <a:r>
              <a:rPr lang="en-US" altLang="it-IT" sz="2400" smtClean="0"/>
              <a:t>    il potenziale effetto sulla progressione di malattia</a:t>
            </a:r>
          </a:p>
          <a:p>
            <a:pPr eaLnBrk="1" hangingPunct="1">
              <a:lnSpc>
                <a:spcPct val="115000"/>
              </a:lnSpc>
              <a:buFontTx/>
              <a:buNone/>
              <a:defRPr/>
            </a:pPr>
            <a:endParaRPr lang="en-US" altLang="it-IT" sz="2400" smtClean="0"/>
          </a:p>
          <a:p>
            <a:pPr eaLnBrk="1" hangingPunct="1">
              <a:lnSpc>
                <a:spcPct val="115000"/>
              </a:lnSpc>
              <a:defRPr/>
            </a:pPr>
            <a:r>
              <a:rPr lang="en-US" altLang="it-IT" sz="2400" smtClean="0"/>
              <a:t>La levodopa può essere aggiunta successivamente ma i dosaggi dovrebbero essere moderati (&lt; 500 mg/die)</a:t>
            </a:r>
          </a:p>
          <a:p>
            <a:pPr eaLnBrk="1" hangingPunct="1">
              <a:lnSpc>
                <a:spcPct val="80000"/>
              </a:lnSpc>
              <a:buFontTx/>
              <a:buNone/>
              <a:defRPr/>
            </a:pPr>
            <a:endParaRPr lang="it-IT" sz="24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it-IT" altLang="it-IT" sz="4000" b="1" smtClean="0">
                <a:solidFill>
                  <a:srgbClr val="FFFF00"/>
                </a:solidFill>
                <a:effectLst/>
              </a:rPr>
              <a:t>TERAPIA DELLA FASE INIZIALE</a:t>
            </a:r>
            <a:endParaRPr lang="it-IT" sz="4000" b="1" smtClean="0">
              <a:solidFill>
                <a:srgbClr val="FFFF00"/>
              </a:solidFill>
              <a:effectLst/>
            </a:endParaRPr>
          </a:p>
        </p:txBody>
      </p:sp>
      <p:sp>
        <p:nvSpPr>
          <p:cNvPr id="100355" name="Rectangle 3"/>
          <p:cNvSpPr>
            <a:spLocks noGrp="1" noChangeArrowheads="1"/>
          </p:cNvSpPr>
          <p:nvPr>
            <p:ph type="body" idx="1"/>
          </p:nvPr>
        </p:nvSpPr>
        <p:spPr>
          <a:xfrm>
            <a:off x="468313" y="2349500"/>
            <a:ext cx="8229600" cy="4114800"/>
          </a:xfrm>
        </p:spPr>
        <p:txBody>
          <a:bodyPr/>
          <a:lstStyle/>
          <a:p>
            <a:pPr eaLnBrk="1" hangingPunct="1">
              <a:defRPr/>
            </a:pPr>
            <a:r>
              <a:rPr lang="it-IT" altLang="it-IT" smtClean="0">
                <a:solidFill>
                  <a:srgbClr val="FF9900"/>
                </a:solidFill>
              </a:rPr>
              <a:t>FATTORI CHIAVE:	</a:t>
            </a:r>
            <a:r>
              <a:rPr lang="it-IT" altLang="it-IT" smtClean="0"/>
              <a:t>				</a:t>
            </a:r>
          </a:p>
          <a:p>
            <a:pPr eaLnBrk="1" hangingPunct="1">
              <a:lnSpc>
                <a:spcPct val="140000"/>
              </a:lnSpc>
              <a:buFontTx/>
              <a:buNone/>
              <a:defRPr/>
            </a:pPr>
            <a:r>
              <a:rPr lang="it-IT" altLang="it-IT" smtClean="0"/>
              <a:t>		</a:t>
            </a:r>
            <a:r>
              <a:rPr lang="it-IT" altLang="it-IT" b="1" smtClean="0">
                <a:solidFill>
                  <a:srgbClr val="FF9933"/>
                </a:solidFill>
              </a:rPr>
              <a:t>	</a:t>
            </a:r>
            <a:r>
              <a:rPr lang="it-IT" altLang="it-IT" b="1" smtClean="0"/>
              <a:t>- Età del paziente 			        - Condizioni cognitive</a:t>
            </a:r>
          </a:p>
          <a:p>
            <a:pPr eaLnBrk="1" hangingPunct="1">
              <a:lnSpc>
                <a:spcPct val="140000"/>
              </a:lnSpc>
              <a:buFontTx/>
              <a:buNone/>
              <a:defRPr/>
            </a:pPr>
            <a:r>
              <a:rPr lang="it-IT" altLang="it-IT" b="1" smtClean="0"/>
              <a:t>			- Richiesta funzionale</a:t>
            </a:r>
          </a:p>
          <a:p>
            <a:pPr eaLnBrk="1" hangingPunct="1">
              <a:defRPr/>
            </a:pPr>
            <a:endParaRPr lang="it-IT" altLang="it-IT" b="1" smtClean="0">
              <a:solidFill>
                <a:srgbClr val="FF9933"/>
              </a:solidFill>
            </a:endParaRPr>
          </a:p>
          <a:p>
            <a:pPr eaLnBrk="1" hangingPunct="1">
              <a:buFontTx/>
              <a:buNone/>
              <a:defRPr/>
            </a:pPr>
            <a:endParaRPr lang="it-IT"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ChangeArrowheads="1"/>
          </p:cNvSpPr>
          <p:nvPr/>
        </p:nvSpPr>
        <p:spPr bwMode="auto">
          <a:xfrm>
            <a:off x="0" y="109538"/>
            <a:ext cx="9144000" cy="2987675"/>
          </a:xfrm>
          <a:prstGeom prst="rect">
            <a:avLst/>
          </a:prstGeom>
          <a:noFill/>
          <a:ln w="9525">
            <a:noFill/>
            <a:miter lim="800000"/>
            <a:headEnd/>
            <a:tailEnd/>
          </a:ln>
        </p:spPr>
        <p:txBody>
          <a:bodyPr anchor="ctr">
            <a:spAutoFit/>
          </a:bodyPr>
          <a:lstStyle/>
          <a:p>
            <a:pPr algn="ctr"/>
            <a:r>
              <a:rPr lang="it-IT" sz="2800" b="1">
                <a:solidFill>
                  <a:srgbClr val="FFFF00"/>
                </a:solidFill>
                <a:latin typeface="Arial" charset="0"/>
              </a:rPr>
              <a:t>In relazione all’età anagrafica, le linee guida</a:t>
            </a:r>
          </a:p>
          <a:p>
            <a:pPr algn="ctr"/>
            <a:r>
              <a:rPr lang="it-IT" sz="2800" b="1">
                <a:solidFill>
                  <a:srgbClr val="FFFF00"/>
                </a:solidFill>
                <a:latin typeface="Arial" charset="0"/>
              </a:rPr>
              <a:t> suggeriscono le seguenti strategie terapeutiche</a:t>
            </a:r>
            <a:r>
              <a:rPr lang="it-IT" sz="2800">
                <a:solidFill>
                  <a:schemeClr val="accent2"/>
                </a:solidFill>
                <a:latin typeface="Arial" charset="0"/>
              </a:rPr>
              <a:t>: </a:t>
            </a:r>
            <a:r>
              <a:rPr lang="it-IT" sz="1000">
                <a:solidFill>
                  <a:schemeClr val="accent2"/>
                </a:solidFill>
                <a:latin typeface="Arial" charset="0"/>
              </a:rPr>
              <a:t> </a:t>
            </a:r>
            <a:endParaRPr lang="it-IT" sz="1100" b="1">
              <a:solidFill>
                <a:schemeClr val="accent2"/>
              </a:solidFill>
              <a:latin typeface="Arial" charset="0"/>
            </a:endParaRPr>
          </a:p>
          <a:p>
            <a:pPr algn="just" eaLnBrk="0" hangingPunct="0"/>
            <a:r>
              <a:rPr lang="it-IT" sz="1800" b="1">
                <a:latin typeface="Arial" charset="0"/>
              </a:rPr>
              <a:t>  </a:t>
            </a:r>
            <a:r>
              <a:rPr lang="it-IT" sz="13400" b="1">
                <a:latin typeface="Arial" charset="0"/>
              </a:rPr>
              <a:t> </a:t>
            </a:r>
            <a:r>
              <a:rPr lang="it-IT" sz="1800" b="1">
                <a:latin typeface="Arial" charset="0"/>
              </a:rPr>
              <a:t>                                                                                                </a:t>
            </a:r>
          </a:p>
        </p:txBody>
      </p:sp>
      <p:pic>
        <p:nvPicPr>
          <p:cNvPr id="53251" name="Picture 5" descr="inuovi1"/>
          <p:cNvPicPr>
            <a:picLocks noChangeAspect="1" noChangeArrowheads="1"/>
          </p:cNvPicPr>
          <p:nvPr/>
        </p:nvPicPr>
        <p:blipFill>
          <a:blip r:embed="rId2"/>
          <a:srcRect/>
          <a:stretch>
            <a:fillRect/>
          </a:stretch>
        </p:blipFill>
        <p:spPr bwMode="auto">
          <a:xfrm>
            <a:off x="179388" y="1412875"/>
            <a:ext cx="8642350" cy="4752975"/>
          </a:xfrm>
          <a:prstGeom prst="rect">
            <a:avLst/>
          </a:prstGeom>
          <a:noFill/>
          <a:ln w="9525">
            <a:solidFill>
              <a:srgbClr val="CC3300"/>
            </a:solid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68313" y="188913"/>
            <a:ext cx="8229600" cy="1265237"/>
          </a:xfrm>
        </p:spPr>
        <p:txBody>
          <a:bodyPr/>
          <a:lstStyle/>
          <a:p>
            <a:pPr algn="ctr" eaLnBrk="1" hangingPunct="1"/>
            <a:r>
              <a:rPr lang="it-IT" sz="3200" b="1" smtClean="0">
                <a:solidFill>
                  <a:srgbClr val="FFFF00"/>
                </a:solidFill>
                <a:effectLst/>
              </a:rPr>
              <a:t>ALGORITMO per   il TRATTAMENTO della MALATTIA di PARKINSON</a:t>
            </a:r>
          </a:p>
        </p:txBody>
      </p:sp>
      <p:sp>
        <p:nvSpPr>
          <p:cNvPr id="154627" name="Rectangle 3"/>
          <p:cNvSpPr>
            <a:spLocks noGrp="1" noChangeArrowheads="1"/>
          </p:cNvSpPr>
          <p:nvPr>
            <p:ph type="body" idx="1"/>
          </p:nvPr>
        </p:nvSpPr>
        <p:spPr/>
        <p:txBody>
          <a:bodyPr/>
          <a:lstStyle/>
          <a:p>
            <a:pPr eaLnBrk="1" hangingPunct="1">
              <a:defRPr/>
            </a:pPr>
            <a:r>
              <a:rPr lang="it-IT" sz="2800" smtClean="0"/>
              <a:t>Valutare una terapia neuroprotettiva (MAO-inibitori) al momento della diagnosi</a:t>
            </a:r>
          </a:p>
          <a:p>
            <a:pPr eaLnBrk="1" hangingPunct="1">
              <a:defRPr/>
            </a:pPr>
            <a:r>
              <a:rPr lang="it-IT" sz="2800" smtClean="0"/>
              <a:t>Se ritenuta appropriata in relazione alla compromissione funzionale ed all’età del paziente, iniziare una terapia sintomatomatica con un dopamino agonista non ergolinico</a:t>
            </a:r>
          </a:p>
          <a:p>
            <a:pPr eaLnBrk="1" hangingPunct="1">
              <a:defRPr/>
            </a:pPr>
            <a:r>
              <a:rPr lang="it-IT" sz="2800" smtClean="0"/>
              <a:t>Associare la levodopa se il dopamino agonista  assunto in monoterapia non è in grado di controllare la sintomatologia parkinsoniana</a:t>
            </a:r>
          </a:p>
          <a:p>
            <a:pPr eaLnBrk="1" hangingPunct="1">
              <a:defRPr/>
            </a:pPr>
            <a:endParaRPr lang="it-IT" sz="2800" smtClean="0"/>
          </a:p>
          <a:p>
            <a:pPr eaLnBrk="1" hangingPunct="1">
              <a:defRPr/>
            </a:pPr>
            <a:endParaRPr lang="it-IT"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71450"/>
            <a:ext cx="8229600" cy="1384300"/>
          </a:xfrm>
        </p:spPr>
        <p:txBody>
          <a:bodyPr/>
          <a:lstStyle/>
          <a:p>
            <a:pPr algn="ctr" eaLnBrk="1" hangingPunct="1"/>
            <a:r>
              <a:rPr lang="en-GB" altLang="it-IT" b="1" smtClean="0">
                <a:solidFill>
                  <a:srgbClr val="FF9900"/>
                </a:solidFill>
                <a:effectLst/>
              </a:rPr>
              <a:t>Anticolinergici</a:t>
            </a:r>
            <a:endParaRPr lang="it-IT" b="1" smtClean="0">
              <a:solidFill>
                <a:srgbClr val="FF9900"/>
              </a:solidFill>
              <a:effectLst/>
            </a:endParaRPr>
          </a:p>
        </p:txBody>
      </p:sp>
      <p:sp>
        <p:nvSpPr>
          <p:cNvPr id="6147" name="Rectangle 3"/>
          <p:cNvSpPr>
            <a:spLocks noGrp="1" noChangeArrowheads="1"/>
          </p:cNvSpPr>
          <p:nvPr>
            <p:ph type="body" idx="1"/>
          </p:nvPr>
        </p:nvSpPr>
        <p:spPr>
          <a:xfrm>
            <a:off x="539750" y="1557338"/>
            <a:ext cx="8001000" cy="4267200"/>
          </a:xfrm>
        </p:spPr>
        <p:txBody>
          <a:bodyPr/>
          <a:lstStyle/>
          <a:p>
            <a:pPr eaLnBrk="1" hangingPunct="1">
              <a:lnSpc>
                <a:spcPct val="80000"/>
              </a:lnSpc>
              <a:defRPr/>
            </a:pPr>
            <a:r>
              <a:rPr lang="en-GB" altLang="it-IT" sz="2400" smtClean="0"/>
              <a:t>Sono stati i primi farmaci  ad essere stati impiegati nel trattamento di questa patologia</a:t>
            </a:r>
          </a:p>
          <a:p>
            <a:pPr eaLnBrk="1" hangingPunct="1">
              <a:lnSpc>
                <a:spcPct val="80000"/>
              </a:lnSpc>
              <a:defRPr/>
            </a:pPr>
            <a:endParaRPr lang="en-GB" altLang="it-IT" sz="2400" smtClean="0"/>
          </a:p>
          <a:p>
            <a:pPr eaLnBrk="1" hangingPunct="1">
              <a:lnSpc>
                <a:spcPct val="80000"/>
              </a:lnSpc>
              <a:defRPr/>
            </a:pPr>
            <a:r>
              <a:rPr lang="en-GB" altLang="it-IT" sz="2400" smtClean="0"/>
              <a:t>Il meccanismo d’azione è quello di antagonismo muscarinico a livello degli interneuroni nigrostriatali</a:t>
            </a:r>
          </a:p>
          <a:p>
            <a:pPr eaLnBrk="1" hangingPunct="1">
              <a:lnSpc>
                <a:spcPct val="80000"/>
              </a:lnSpc>
              <a:defRPr/>
            </a:pPr>
            <a:endParaRPr lang="en-GB" altLang="it-IT" sz="2400" smtClean="0"/>
          </a:p>
          <a:p>
            <a:pPr eaLnBrk="1" hangingPunct="1">
              <a:lnSpc>
                <a:spcPct val="80000"/>
              </a:lnSpc>
              <a:defRPr/>
            </a:pPr>
            <a:r>
              <a:rPr lang="en-GB" altLang="it-IT" sz="2400" smtClean="0"/>
              <a:t>Il blocco muscarinico si esercita anche in altre aree del SNC e sul sistema nervoso autonomo, con conseguente effetti collaterali periferici</a:t>
            </a:r>
            <a:r>
              <a:rPr lang="en-GB" altLang="it-IT" sz="2400" smtClean="0">
                <a:solidFill>
                  <a:schemeClr val="hlink"/>
                </a:solidFill>
              </a:rPr>
              <a:t> </a:t>
            </a:r>
            <a:r>
              <a:rPr lang="en-GB" altLang="it-IT" sz="2400" smtClean="0">
                <a:solidFill>
                  <a:schemeClr val="accent2"/>
                </a:solidFill>
              </a:rPr>
              <a:t>[xerostomia, ritenzione urinaria, stipsi]</a:t>
            </a:r>
            <a:r>
              <a:rPr lang="en-GB" altLang="it-IT" sz="2400" smtClean="0">
                <a:solidFill>
                  <a:schemeClr val="hlink"/>
                </a:solidFill>
              </a:rPr>
              <a:t> </a:t>
            </a:r>
            <a:r>
              <a:rPr lang="en-GB" altLang="it-IT" sz="2400" smtClean="0"/>
              <a:t>e centrali</a:t>
            </a:r>
            <a:r>
              <a:rPr lang="en-GB" altLang="it-IT" sz="2400" smtClean="0">
                <a:solidFill>
                  <a:schemeClr val="hlink"/>
                </a:solidFill>
              </a:rPr>
              <a:t> </a:t>
            </a:r>
            <a:r>
              <a:rPr lang="en-GB" altLang="it-IT" sz="2400" smtClean="0">
                <a:solidFill>
                  <a:schemeClr val="accent2"/>
                </a:solidFill>
              </a:rPr>
              <a:t>[allucinazioni, deficit di memoria, confusione, disorientamento </a:t>
            </a:r>
            <a:r>
              <a:rPr lang="en-GB" altLang="it-IT" sz="2400" smtClean="0">
                <a:solidFill>
                  <a:schemeClr val="accent2"/>
                </a:solidFill>
                <a:latin typeface="Arial" pitchFamily="34" charset="0"/>
                <a:cs typeface="Arial" pitchFamily="34" charset="0"/>
              </a:rPr>
              <a:t>→ sconsigliati oltre i 60-65 anni]</a:t>
            </a:r>
            <a:r>
              <a:rPr lang="en-GB" altLang="it-IT" sz="2400" smtClean="0">
                <a:solidFill>
                  <a:schemeClr val="accent2"/>
                </a:solidFill>
              </a:rPr>
              <a:t> </a:t>
            </a:r>
          </a:p>
          <a:p>
            <a:pPr eaLnBrk="1" hangingPunct="1">
              <a:lnSpc>
                <a:spcPct val="80000"/>
              </a:lnSpc>
              <a:buFontTx/>
              <a:buNone/>
              <a:defRPr/>
            </a:pPr>
            <a:endParaRPr lang="en-GB" altLang="it-IT" sz="2400" smtClean="0">
              <a:solidFill>
                <a:schemeClr val="accent2"/>
              </a:solidFill>
            </a:endParaRPr>
          </a:p>
          <a:p>
            <a:pPr eaLnBrk="1" hangingPunct="1">
              <a:lnSpc>
                <a:spcPct val="80000"/>
              </a:lnSpc>
              <a:defRPr/>
            </a:pPr>
            <a:r>
              <a:rPr lang="en-GB" altLang="it-IT" sz="2400" smtClean="0"/>
              <a:t>L’efficacia degli anticolinergici è modesta  e prevalente su </a:t>
            </a:r>
            <a:r>
              <a:rPr lang="en-GB" altLang="it-IT" sz="2400" smtClean="0">
                <a:solidFill>
                  <a:schemeClr val="accent2"/>
                </a:solidFill>
              </a:rPr>
              <a:t>tremore</a:t>
            </a:r>
            <a:r>
              <a:rPr lang="en-GB" altLang="it-IT" sz="2400" smtClean="0"/>
              <a:t> e rigidità</a:t>
            </a:r>
            <a:endParaRPr lang="it-IT" sz="24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ctrTitle"/>
          </p:nvPr>
        </p:nvSpPr>
        <p:spPr/>
        <p:txBody>
          <a:bodyPr/>
          <a:lstStyle/>
          <a:p>
            <a:pPr eaLnBrk="1" hangingPunct="1"/>
            <a:r>
              <a:rPr lang="it-IT" altLang="it-IT" b="1" smtClean="0">
                <a:solidFill>
                  <a:srgbClr val="FF9900"/>
                </a:solidFill>
                <a:effectLst/>
              </a:rPr>
              <a:t>Malattia di Parkinson</a:t>
            </a:r>
            <a:br>
              <a:rPr lang="it-IT" altLang="it-IT" b="1" smtClean="0">
                <a:solidFill>
                  <a:srgbClr val="FF9900"/>
                </a:solidFill>
                <a:effectLst/>
              </a:rPr>
            </a:br>
            <a:endParaRPr lang="it-IT" b="1" smtClean="0">
              <a:solidFill>
                <a:srgbClr val="FF9900"/>
              </a:solidFill>
              <a:effectLst/>
            </a:endParaRPr>
          </a:p>
        </p:txBody>
      </p:sp>
      <p:sp>
        <p:nvSpPr>
          <p:cNvPr id="55299" name="Rectangle 5"/>
          <p:cNvSpPr>
            <a:spLocks noGrp="1" noChangeArrowheads="1"/>
          </p:cNvSpPr>
          <p:nvPr>
            <p:ph type="subTitle" idx="1"/>
          </p:nvPr>
        </p:nvSpPr>
        <p:spPr>
          <a:xfrm>
            <a:off x="1371600" y="3357563"/>
            <a:ext cx="6400800" cy="2281237"/>
          </a:xfrm>
        </p:spPr>
        <p:txBody>
          <a:bodyPr/>
          <a:lstStyle/>
          <a:p>
            <a:pPr eaLnBrk="1" hangingPunct="1"/>
            <a:r>
              <a:rPr lang="it-IT" altLang="it-IT" sz="4000" b="1" smtClean="0">
                <a:solidFill>
                  <a:schemeClr val="accent2"/>
                </a:solidFill>
                <a:effectLst/>
              </a:rPr>
              <a:t>Strategie terapeutiche della fase avanzata</a:t>
            </a:r>
            <a:br>
              <a:rPr lang="it-IT" altLang="it-IT" sz="4000" b="1" smtClean="0">
                <a:solidFill>
                  <a:schemeClr val="accent2"/>
                </a:solidFill>
                <a:effectLst/>
              </a:rPr>
            </a:br>
            <a:endParaRPr lang="it-IT" sz="4000" b="1" smtClean="0">
              <a:solidFill>
                <a:schemeClr val="accent2"/>
              </a:solidFill>
              <a:effectLs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533400" y="2708275"/>
            <a:ext cx="2801938" cy="376238"/>
          </a:xfrm>
          <a:prstGeom prst="rect">
            <a:avLst/>
          </a:prstGeom>
          <a:noFill/>
          <a:ln w="9525">
            <a:solidFill>
              <a:schemeClr val="tx1"/>
            </a:solidFill>
            <a:miter lim="800000"/>
            <a:headEnd/>
            <a:tailEnd/>
          </a:ln>
        </p:spPr>
        <p:txBody>
          <a:bodyPr>
            <a:spAutoFit/>
          </a:bodyPr>
          <a:lstStyle/>
          <a:p>
            <a:pPr algn="ctr" eaLnBrk="0" hangingPunct="0"/>
            <a:r>
              <a:rPr lang="it-IT" altLang="it-IT" sz="1800" b="1">
                <a:latin typeface="Square721 BT" pitchFamily="34" charset="0"/>
              </a:rPr>
              <a:t>Complicanze motorie</a:t>
            </a:r>
          </a:p>
        </p:txBody>
      </p:sp>
      <p:sp>
        <p:nvSpPr>
          <p:cNvPr id="56323" name="Text Box 3"/>
          <p:cNvSpPr txBox="1">
            <a:spLocks noChangeArrowheads="1"/>
          </p:cNvSpPr>
          <p:nvPr/>
        </p:nvSpPr>
        <p:spPr bwMode="auto">
          <a:xfrm>
            <a:off x="5364163" y="2708275"/>
            <a:ext cx="3111500" cy="650875"/>
          </a:xfrm>
          <a:prstGeom prst="rect">
            <a:avLst/>
          </a:prstGeom>
          <a:noFill/>
          <a:ln w="9525">
            <a:solidFill>
              <a:schemeClr val="tx1"/>
            </a:solidFill>
            <a:miter lim="800000"/>
            <a:headEnd/>
            <a:tailEnd/>
          </a:ln>
        </p:spPr>
        <p:txBody>
          <a:bodyPr>
            <a:spAutoFit/>
          </a:bodyPr>
          <a:lstStyle/>
          <a:p>
            <a:pPr algn="ctr" eaLnBrk="0" hangingPunct="0"/>
            <a:r>
              <a:rPr lang="it-IT" altLang="it-IT" sz="1800" b="1">
                <a:latin typeface="Square721 BT" pitchFamily="34" charset="0"/>
              </a:rPr>
              <a:t>Complicanze non motorie </a:t>
            </a:r>
          </a:p>
          <a:p>
            <a:pPr algn="ctr" eaLnBrk="0" hangingPunct="0"/>
            <a:r>
              <a:rPr lang="it-IT" altLang="it-IT" sz="1800" b="1">
                <a:latin typeface="Square721 BT" pitchFamily="34" charset="0"/>
              </a:rPr>
              <a:t>e comorbidità</a:t>
            </a:r>
          </a:p>
        </p:txBody>
      </p:sp>
      <p:sp>
        <p:nvSpPr>
          <p:cNvPr id="56324" name="Text Box 4"/>
          <p:cNvSpPr txBox="1">
            <a:spLocks noChangeArrowheads="1"/>
          </p:cNvSpPr>
          <p:nvPr/>
        </p:nvSpPr>
        <p:spPr bwMode="auto">
          <a:xfrm>
            <a:off x="1031875" y="3632200"/>
            <a:ext cx="2436813" cy="376238"/>
          </a:xfrm>
          <a:prstGeom prst="rect">
            <a:avLst/>
          </a:prstGeom>
          <a:noFill/>
          <a:ln w="9525">
            <a:solidFill>
              <a:schemeClr val="tx1"/>
            </a:solidFill>
            <a:miter lim="800000"/>
            <a:headEnd/>
            <a:tailEnd/>
          </a:ln>
        </p:spPr>
        <p:txBody>
          <a:bodyPr wrap="none">
            <a:spAutoFit/>
          </a:bodyPr>
          <a:lstStyle/>
          <a:p>
            <a:pPr algn="ctr" eaLnBrk="0" hangingPunct="0"/>
            <a:r>
              <a:rPr lang="it-IT" altLang="it-IT" sz="1800" b="1">
                <a:solidFill>
                  <a:schemeClr val="accent2"/>
                </a:solidFill>
                <a:latin typeface="Square721 BT" pitchFamily="34" charset="0"/>
              </a:rPr>
              <a:t>Fluttuazioni Motorie</a:t>
            </a:r>
          </a:p>
        </p:txBody>
      </p:sp>
      <p:sp>
        <p:nvSpPr>
          <p:cNvPr id="56325" name="Text Box 5"/>
          <p:cNvSpPr txBox="1">
            <a:spLocks noChangeArrowheads="1"/>
          </p:cNvSpPr>
          <p:nvPr/>
        </p:nvSpPr>
        <p:spPr bwMode="auto">
          <a:xfrm>
            <a:off x="1019175" y="4459288"/>
            <a:ext cx="2543175" cy="376237"/>
          </a:xfrm>
          <a:prstGeom prst="rect">
            <a:avLst/>
          </a:prstGeom>
          <a:noFill/>
          <a:ln w="9525">
            <a:solidFill>
              <a:schemeClr val="tx1"/>
            </a:solidFill>
            <a:miter lim="800000"/>
            <a:headEnd/>
            <a:tailEnd/>
          </a:ln>
        </p:spPr>
        <p:txBody>
          <a:bodyPr wrap="none">
            <a:spAutoFit/>
          </a:bodyPr>
          <a:lstStyle/>
          <a:p>
            <a:pPr algn="ctr" eaLnBrk="0" hangingPunct="0"/>
            <a:r>
              <a:rPr lang="it-IT" altLang="it-IT" sz="1800" b="1">
                <a:solidFill>
                  <a:schemeClr val="accent2"/>
                </a:solidFill>
                <a:latin typeface="Square721 BT" pitchFamily="34" charset="0"/>
              </a:rPr>
              <a:t>Movimenti involontari</a:t>
            </a:r>
          </a:p>
        </p:txBody>
      </p:sp>
      <p:sp>
        <p:nvSpPr>
          <p:cNvPr id="56326" name="Text Box 6"/>
          <p:cNvSpPr txBox="1">
            <a:spLocks noChangeArrowheads="1"/>
          </p:cNvSpPr>
          <p:nvPr/>
        </p:nvSpPr>
        <p:spPr bwMode="auto">
          <a:xfrm>
            <a:off x="6118225" y="3590925"/>
            <a:ext cx="2654300" cy="376238"/>
          </a:xfrm>
          <a:prstGeom prst="rect">
            <a:avLst/>
          </a:prstGeom>
          <a:noFill/>
          <a:ln w="9525">
            <a:solidFill>
              <a:schemeClr val="tx1"/>
            </a:solidFill>
            <a:miter lim="800000"/>
            <a:headEnd/>
            <a:tailEnd/>
          </a:ln>
        </p:spPr>
        <p:txBody>
          <a:bodyPr wrap="none">
            <a:spAutoFit/>
          </a:bodyPr>
          <a:lstStyle/>
          <a:p>
            <a:pPr algn="ctr" eaLnBrk="0" hangingPunct="0"/>
            <a:r>
              <a:rPr lang="it-IT" altLang="it-IT" sz="1800" b="1">
                <a:solidFill>
                  <a:schemeClr val="accent2"/>
                </a:solidFill>
                <a:latin typeface="Square721 BT" pitchFamily="34" charset="0"/>
              </a:rPr>
              <a:t>Complicanze psichiche</a:t>
            </a:r>
          </a:p>
        </p:txBody>
      </p:sp>
      <p:sp>
        <p:nvSpPr>
          <p:cNvPr id="56327" name="Text Box 7"/>
          <p:cNvSpPr txBox="1">
            <a:spLocks noChangeArrowheads="1"/>
          </p:cNvSpPr>
          <p:nvPr/>
        </p:nvSpPr>
        <p:spPr bwMode="auto">
          <a:xfrm>
            <a:off x="6107113" y="4205288"/>
            <a:ext cx="2212975" cy="376237"/>
          </a:xfrm>
          <a:prstGeom prst="rect">
            <a:avLst/>
          </a:prstGeom>
          <a:noFill/>
          <a:ln w="9525">
            <a:solidFill>
              <a:schemeClr val="tx1"/>
            </a:solidFill>
            <a:miter lim="800000"/>
            <a:headEnd/>
            <a:tailEnd/>
          </a:ln>
        </p:spPr>
        <p:txBody>
          <a:bodyPr wrap="none">
            <a:spAutoFit/>
          </a:bodyPr>
          <a:lstStyle/>
          <a:p>
            <a:pPr algn="ctr" eaLnBrk="0" hangingPunct="0"/>
            <a:r>
              <a:rPr lang="it-IT" altLang="it-IT" sz="1800" b="1">
                <a:solidFill>
                  <a:schemeClr val="accent2"/>
                </a:solidFill>
                <a:latin typeface="Square721 BT" pitchFamily="34" charset="0"/>
              </a:rPr>
              <a:t>Disturbi del sonno</a:t>
            </a:r>
          </a:p>
        </p:txBody>
      </p:sp>
      <p:sp>
        <p:nvSpPr>
          <p:cNvPr id="56328" name="Text Box 8"/>
          <p:cNvSpPr txBox="1">
            <a:spLocks noChangeArrowheads="1"/>
          </p:cNvSpPr>
          <p:nvPr/>
        </p:nvSpPr>
        <p:spPr bwMode="auto">
          <a:xfrm>
            <a:off x="6076950" y="4891088"/>
            <a:ext cx="1698625" cy="376237"/>
          </a:xfrm>
          <a:prstGeom prst="rect">
            <a:avLst/>
          </a:prstGeom>
          <a:noFill/>
          <a:ln w="9525">
            <a:solidFill>
              <a:schemeClr val="tx1"/>
            </a:solidFill>
            <a:miter lim="800000"/>
            <a:headEnd/>
            <a:tailEnd/>
          </a:ln>
        </p:spPr>
        <p:txBody>
          <a:bodyPr wrap="none">
            <a:spAutoFit/>
          </a:bodyPr>
          <a:lstStyle/>
          <a:p>
            <a:pPr algn="ctr" eaLnBrk="0" hangingPunct="0"/>
            <a:r>
              <a:rPr lang="it-IT" altLang="it-IT" sz="1800" b="1">
                <a:solidFill>
                  <a:schemeClr val="accent2"/>
                </a:solidFill>
                <a:latin typeface="Square721 BT" pitchFamily="34" charset="0"/>
              </a:rPr>
              <a:t>Disautonomie</a:t>
            </a:r>
          </a:p>
        </p:txBody>
      </p:sp>
      <p:sp>
        <p:nvSpPr>
          <p:cNvPr id="56329" name="Text Box 9"/>
          <p:cNvSpPr txBox="1">
            <a:spLocks noChangeArrowheads="1"/>
          </p:cNvSpPr>
          <p:nvPr/>
        </p:nvSpPr>
        <p:spPr bwMode="auto">
          <a:xfrm>
            <a:off x="6003925" y="5500688"/>
            <a:ext cx="733425" cy="395287"/>
          </a:xfrm>
          <a:prstGeom prst="rect">
            <a:avLst/>
          </a:prstGeom>
          <a:noFill/>
          <a:ln w="28575">
            <a:solidFill>
              <a:srgbClr val="CC3300"/>
            </a:solidFill>
            <a:miter lim="800000"/>
            <a:headEnd/>
            <a:tailEnd/>
          </a:ln>
        </p:spPr>
        <p:txBody>
          <a:bodyPr wrap="none">
            <a:spAutoFit/>
          </a:bodyPr>
          <a:lstStyle/>
          <a:p>
            <a:pPr algn="ctr" eaLnBrk="0" hangingPunct="0"/>
            <a:r>
              <a:rPr lang="it-IT" altLang="it-IT" sz="1800" b="1">
                <a:solidFill>
                  <a:srgbClr val="CC3300"/>
                </a:solidFill>
                <a:latin typeface="Square721 BT" pitchFamily="34" charset="0"/>
              </a:rPr>
              <a:t>Altre</a:t>
            </a:r>
          </a:p>
        </p:txBody>
      </p:sp>
      <p:sp>
        <p:nvSpPr>
          <p:cNvPr id="56330" name="Line 10"/>
          <p:cNvSpPr>
            <a:spLocks noChangeShapeType="1"/>
          </p:cNvSpPr>
          <p:nvPr/>
        </p:nvSpPr>
        <p:spPr bwMode="auto">
          <a:xfrm>
            <a:off x="533400" y="2895600"/>
            <a:ext cx="0" cy="1752600"/>
          </a:xfrm>
          <a:prstGeom prst="line">
            <a:avLst/>
          </a:prstGeom>
          <a:noFill/>
          <a:ln w="9525">
            <a:solidFill>
              <a:schemeClr val="tx1"/>
            </a:solidFill>
            <a:round/>
            <a:headEnd/>
            <a:tailEnd/>
          </a:ln>
        </p:spPr>
        <p:txBody>
          <a:bodyPr wrap="none" anchor="ctr"/>
          <a:lstStyle/>
          <a:p>
            <a:endParaRPr lang="it-IT"/>
          </a:p>
        </p:txBody>
      </p:sp>
      <p:sp>
        <p:nvSpPr>
          <p:cNvPr id="56331" name="Line 11"/>
          <p:cNvSpPr>
            <a:spLocks noChangeShapeType="1"/>
          </p:cNvSpPr>
          <p:nvPr/>
        </p:nvSpPr>
        <p:spPr bwMode="auto">
          <a:xfrm>
            <a:off x="533400" y="3810000"/>
            <a:ext cx="457200" cy="0"/>
          </a:xfrm>
          <a:prstGeom prst="line">
            <a:avLst/>
          </a:prstGeom>
          <a:noFill/>
          <a:ln w="9525">
            <a:solidFill>
              <a:schemeClr val="tx1"/>
            </a:solidFill>
            <a:round/>
            <a:headEnd/>
            <a:tailEnd type="triangle" w="med" len="med"/>
          </a:ln>
        </p:spPr>
        <p:txBody>
          <a:bodyPr wrap="none" anchor="ctr"/>
          <a:lstStyle/>
          <a:p>
            <a:endParaRPr lang="it-IT"/>
          </a:p>
        </p:txBody>
      </p:sp>
      <p:sp>
        <p:nvSpPr>
          <p:cNvPr id="56332" name="Line 12"/>
          <p:cNvSpPr>
            <a:spLocks noChangeShapeType="1"/>
          </p:cNvSpPr>
          <p:nvPr/>
        </p:nvSpPr>
        <p:spPr bwMode="auto">
          <a:xfrm>
            <a:off x="5410200" y="3810000"/>
            <a:ext cx="668338" cy="0"/>
          </a:xfrm>
          <a:prstGeom prst="line">
            <a:avLst/>
          </a:prstGeom>
          <a:noFill/>
          <a:ln w="9525">
            <a:solidFill>
              <a:schemeClr val="tx1"/>
            </a:solidFill>
            <a:round/>
            <a:headEnd/>
            <a:tailEnd type="triangle" w="med" len="med"/>
          </a:ln>
        </p:spPr>
        <p:txBody>
          <a:bodyPr wrap="none" anchor="ctr"/>
          <a:lstStyle/>
          <a:p>
            <a:endParaRPr lang="it-IT"/>
          </a:p>
        </p:txBody>
      </p:sp>
      <p:sp>
        <p:nvSpPr>
          <p:cNvPr id="56333" name="Line 13"/>
          <p:cNvSpPr>
            <a:spLocks noChangeShapeType="1"/>
          </p:cNvSpPr>
          <p:nvPr/>
        </p:nvSpPr>
        <p:spPr bwMode="auto">
          <a:xfrm>
            <a:off x="5410200" y="4343400"/>
            <a:ext cx="668338" cy="0"/>
          </a:xfrm>
          <a:prstGeom prst="line">
            <a:avLst/>
          </a:prstGeom>
          <a:noFill/>
          <a:ln w="9525">
            <a:solidFill>
              <a:schemeClr val="tx1"/>
            </a:solidFill>
            <a:round/>
            <a:headEnd/>
            <a:tailEnd type="triangle" w="med" len="med"/>
          </a:ln>
        </p:spPr>
        <p:txBody>
          <a:bodyPr wrap="none" anchor="ctr"/>
          <a:lstStyle/>
          <a:p>
            <a:endParaRPr lang="it-IT"/>
          </a:p>
        </p:txBody>
      </p:sp>
      <p:sp>
        <p:nvSpPr>
          <p:cNvPr id="56334" name="Line 14"/>
          <p:cNvSpPr>
            <a:spLocks noChangeShapeType="1"/>
          </p:cNvSpPr>
          <p:nvPr/>
        </p:nvSpPr>
        <p:spPr bwMode="auto">
          <a:xfrm>
            <a:off x="5410200" y="5105400"/>
            <a:ext cx="668338" cy="0"/>
          </a:xfrm>
          <a:prstGeom prst="line">
            <a:avLst/>
          </a:prstGeom>
          <a:noFill/>
          <a:ln w="9525">
            <a:solidFill>
              <a:schemeClr val="tx1"/>
            </a:solidFill>
            <a:round/>
            <a:headEnd/>
            <a:tailEnd type="triangle" w="med" len="med"/>
          </a:ln>
        </p:spPr>
        <p:txBody>
          <a:bodyPr wrap="none" anchor="ctr"/>
          <a:lstStyle/>
          <a:p>
            <a:endParaRPr lang="it-IT"/>
          </a:p>
        </p:txBody>
      </p:sp>
      <p:sp>
        <p:nvSpPr>
          <p:cNvPr id="56335" name="Line 15"/>
          <p:cNvSpPr>
            <a:spLocks noChangeShapeType="1"/>
          </p:cNvSpPr>
          <p:nvPr/>
        </p:nvSpPr>
        <p:spPr bwMode="auto">
          <a:xfrm>
            <a:off x="5364163" y="5734050"/>
            <a:ext cx="609600" cy="0"/>
          </a:xfrm>
          <a:prstGeom prst="line">
            <a:avLst/>
          </a:prstGeom>
          <a:noFill/>
          <a:ln w="9525">
            <a:solidFill>
              <a:schemeClr val="tx1"/>
            </a:solidFill>
            <a:round/>
            <a:headEnd/>
            <a:tailEnd type="triangle" w="med" len="med"/>
          </a:ln>
        </p:spPr>
        <p:txBody>
          <a:bodyPr wrap="none" anchor="ctr"/>
          <a:lstStyle/>
          <a:p>
            <a:endParaRPr lang="it-IT"/>
          </a:p>
        </p:txBody>
      </p:sp>
      <p:sp>
        <p:nvSpPr>
          <p:cNvPr id="56336" name="Line 16"/>
          <p:cNvSpPr>
            <a:spLocks noChangeShapeType="1"/>
          </p:cNvSpPr>
          <p:nvPr/>
        </p:nvSpPr>
        <p:spPr bwMode="auto">
          <a:xfrm>
            <a:off x="1905000" y="2362200"/>
            <a:ext cx="5105400" cy="0"/>
          </a:xfrm>
          <a:prstGeom prst="line">
            <a:avLst/>
          </a:prstGeom>
          <a:noFill/>
          <a:ln w="28575">
            <a:solidFill>
              <a:schemeClr val="bg1"/>
            </a:solidFill>
            <a:round/>
            <a:headEnd/>
            <a:tailEnd/>
          </a:ln>
        </p:spPr>
        <p:txBody>
          <a:bodyPr wrap="none" anchor="ctr"/>
          <a:lstStyle/>
          <a:p>
            <a:endParaRPr lang="it-IT"/>
          </a:p>
        </p:txBody>
      </p:sp>
      <p:sp>
        <p:nvSpPr>
          <p:cNvPr id="56337" name="Line 17"/>
          <p:cNvSpPr>
            <a:spLocks noChangeShapeType="1"/>
          </p:cNvSpPr>
          <p:nvPr/>
        </p:nvSpPr>
        <p:spPr bwMode="auto">
          <a:xfrm>
            <a:off x="1905000" y="2362200"/>
            <a:ext cx="0" cy="309563"/>
          </a:xfrm>
          <a:prstGeom prst="line">
            <a:avLst/>
          </a:prstGeom>
          <a:noFill/>
          <a:ln w="28575">
            <a:solidFill>
              <a:schemeClr val="bg1"/>
            </a:solidFill>
            <a:round/>
            <a:headEnd/>
            <a:tailEnd type="triangle" w="med" len="med"/>
          </a:ln>
        </p:spPr>
        <p:txBody>
          <a:bodyPr wrap="none" anchor="ctr"/>
          <a:lstStyle/>
          <a:p>
            <a:endParaRPr lang="it-IT"/>
          </a:p>
        </p:txBody>
      </p:sp>
      <p:sp>
        <p:nvSpPr>
          <p:cNvPr id="56338" name="Line 18"/>
          <p:cNvSpPr>
            <a:spLocks noChangeShapeType="1"/>
          </p:cNvSpPr>
          <p:nvPr/>
        </p:nvSpPr>
        <p:spPr bwMode="auto">
          <a:xfrm>
            <a:off x="7010400" y="2362200"/>
            <a:ext cx="0" cy="304800"/>
          </a:xfrm>
          <a:prstGeom prst="line">
            <a:avLst/>
          </a:prstGeom>
          <a:noFill/>
          <a:ln w="28575">
            <a:solidFill>
              <a:schemeClr val="bg1"/>
            </a:solidFill>
            <a:round/>
            <a:headEnd/>
            <a:tailEnd type="triangle" w="med" len="med"/>
          </a:ln>
        </p:spPr>
        <p:txBody>
          <a:bodyPr wrap="none" anchor="ctr"/>
          <a:lstStyle/>
          <a:p>
            <a:endParaRPr lang="it-IT"/>
          </a:p>
        </p:txBody>
      </p:sp>
      <p:sp>
        <p:nvSpPr>
          <p:cNvPr id="56339" name="Rectangle 19"/>
          <p:cNvSpPr>
            <a:spLocks noGrp="1" noChangeArrowheads="1"/>
          </p:cNvSpPr>
          <p:nvPr>
            <p:ph type="title"/>
          </p:nvPr>
        </p:nvSpPr>
        <p:spPr>
          <a:xfrm>
            <a:off x="457200" y="381000"/>
            <a:ext cx="8382000" cy="914400"/>
          </a:xfrm>
        </p:spPr>
        <p:txBody>
          <a:bodyPr/>
          <a:lstStyle/>
          <a:p>
            <a:pPr algn="ctr" eaLnBrk="1" hangingPunct="1">
              <a:tabLst>
                <a:tab pos="4041775" algn="l"/>
              </a:tabLst>
            </a:pPr>
            <a:r>
              <a:rPr lang="it-IT" altLang="it-IT" sz="3600" b="1" smtClean="0">
                <a:solidFill>
                  <a:srgbClr val="FFFF00"/>
                </a:solidFill>
                <a:effectLst/>
              </a:rPr>
              <a:t>Malattia di Parkinson </a:t>
            </a:r>
            <a:br>
              <a:rPr lang="it-IT" altLang="it-IT" sz="3600" b="1" smtClean="0">
                <a:solidFill>
                  <a:srgbClr val="FFFF00"/>
                </a:solidFill>
                <a:effectLst/>
              </a:rPr>
            </a:br>
            <a:r>
              <a:rPr lang="it-IT" altLang="it-IT" sz="3600" b="1" smtClean="0">
                <a:solidFill>
                  <a:srgbClr val="FFFF00"/>
                </a:solidFill>
                <a:effectLst/>
              </a:rPr>
              <a:t>in fase avanzata</a:t>
            </a:r>
          </a:p>
        </p:txBody>
      </p:sp>
      <p:sp>
        <p:nvSpPr>
          <p:cNvPr id="56340" name="Line 20"/>
          <p:cNvSpPr>
            <a:spLocks noChangeShapeType="1"/>
          </p:cNvSpPr>
          <p:nvPr/>
        </p:nvSpPr>
        <p:spPr bwMode="auto">
          <a:xfrm flipH="1">
            <a:off x="5364163" y="3357563"/>
            <a:ext cx="0" cy="2362200"/>
          </a:xfrm>
          <a:prstGeom prst="line">
            <a:avLst/>
          </a:prstGeom>
          <a:noFill/>
          <a:ln w="9525">
            <a:solidFill>
              <a:schemeClr val="tx1"/>
            </a:solidFill>
            <a:round/>
            <a:headEnd/>
            <a:tailEnd/>
          </a:ln>
        </p:spPr>
        <p:txBody>
          <a:bodyPr/>
          <a:lstStyle/>
          <a:p>
            <a:endParaRPr lang="it-IT"/>
          </a:p>
        </p:txBody>
      </p:sp>
      <p:sp>
        <p:nvSpPr>
          <p:cNvPr id="56341" name="Line 21"/>
          <p:cNvSpPr>
            <a:spLocks noChangeShapeType="1"/>
          </p:cNvSpPr>
          <p:nvPr/>
        </p:nvSpPr>
        <p:spPr bwMode="auto">
          <a:xfrm>
            <a:off x="533400" y="4648200"/>
            <a:ext cx="457200" cy="0"/>
          </a:xfrm>
          <a:prstGeom prst="line">
            <a:avLst/>
          </a:prstGeom>
          <a:noFill/>
          <a:ln w="9525">
            <a:solidFill>
              <a:schemeClr val="tx1"/>
            </a:solidFill>
            <a:round/>
            <a:headEnd/>
            <a:tailEnd type="triangle" w="med" len="med"/>
          </a:ln>
        </p:spPr>
        <p:txBody>
          <a:bodyPr wrap="none" anchor="ctr"/>
          <a:lstStyle/>
          <a:p>
            <a:endParaRPr lang="it-IT"/>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92100"/>
            <a:ext cx="8229600" cy="1049338"/>
          </a:xfrm>
        </p:spPr>
        <p:txBody>
          <a:bodyPr/>
          <a:lstStyle/>
          <a:p>
            <a:pPr algn="ctr" eaLnBrk="1" hangingPunct="1"/>
            <a:r>
              <a:rPr lang="it-IT" sz="4000" b="1" smtClean="0">
                <a:solidFill>
                  <a:srgbClr val="FFFF00"/>
                </a:solidFill>
                <a:effectLst/>
              </a:rPr>
              <a:t>COMPLICAZIONI MOTORIE</a:t>
            </a:r>
          </a:p>
        </p:txBody>
      </p:sp>
      <p:sp>
        <p:nvSpPr>
          <p:cNvPr id="152579" name="Rectangle 3"/>
          <p:cNvSpPr>
            <a:spLocks noGrp="1" noChangeArrowheads="1"/>
          </p:cNvSpPr>
          <p:nvPr>
            <p:ph type="body" idx="1"/>
          </p:nvPr>
        </p:nvSpPr>
        <p:spPr/>
        <p:txBody>
          <a:bodyPr/>
          <a:lstStyle/>
          <a:p>
            <a:pPr algn="ctr" eaLnBrk="1" hangingPunct="1">
              <a:buFontTx/>
              <a:buNone/>
              <a:defRPr/>
            </a:pPr>
            <a:r>
              <a:rPr lang="it-IT" smtClean="0">
                <a:solidFill>
                  <a:schemeClr val="accent2"/>
                </a:solidFill>
              </a:rPr>
              <a:t>CAUSA</a:t>
            </a:r>
          </a:p>
          <a:p>
            <a:pPr algn="ctr" eaLnBrk="1" hangingPunct="1">
              <a:buFontTx/>
              <a:buNone/>
              <a:defRPr/>
            </a:pPr>
            <a:r>
              <a:rPr lang="it-IT" smtClean="0">
                <a:solidFill>
                  <a:schemeClr val="hlink"/>
                </a:solidFill>
              </a:rPr>
              <a:t>Stimolazione dopaminergica pulsatile, non fisiologica che determina</a:t>
            </a:r>
            <a:r>
              <a:rPr lang="it-IT" smtClean="0">
                <a:solidFill>
                  <a:schemeClr val="hlink"/>
                </a:solidFill>
                <a:latin typeface="Arial" pitchFamily="34" charset="0"/>
                <a:cs typeface="Arial" pitchFamily="34" charset="0"/>
              </a:rPr>
              <a:t> </a:t>
            </a:r>
            <a:r>
              <a:rPr lang="it-IT" smtClean="0">
                <a:solidFill>
                  <a:schemeClr val="hlink"/>
                </a:solidFill>
              </a:rPr>
              <a:t>ipersensibilità dei recettori DA striatali</a:t>
            </a:r>
          </a:p>
          <a:p>
            <a:pPr algn="ctr" eaLnBrk="1" hangingPunct="1">
              <a:buFontTx/>
              <a:buNone/>
              <a:defRPr/>
            </a:pPr>
            <a:endParaRPr lang="it-IT" smtClean="0"/>
          </a:p>
          <a:p>
            <a:pPr algn="ctr" eaLnBrk="1" hangingPunct="1">
              <a:buFontTx/>
              <a:buNone/>
              <a:defRPr/>
            </a:pPr>
            <a:r>
              <a:rPr lang="it-IT" smtClean="0"/>
              <a:t> </a:t>
            </a:r>
            <a:r>
              <a:rPr lang="it-IT" smtClean="0">
                <a:solidFill>
                  <a:schemeClr val="accent2"/>
                </a:solidFill>
              </a:rPr>
              <a:t>TERAPIA</a:t>
            </a:r>
          </a:p>
          <a:p>
            <a:pPr algn="ctr" eaLnBrk="1" hangingPunct="1">
              <a:buFontTx/>
              <a:buNone/>
              <a:defRPr/>
            </a:pPr>
            <a:r>
              <a:rPr lang="it-IT" smtClean="0"/>
              <a:t>  </a:t>
            </a:r>
            <a:r>
              <a:rPr lang="it-IT" smtClean="0">
                <a:solidFill>
                  <a:schemeClr val="hlink"/>
                </a:solidFill>
              </a:rPr>
              <a:t>Stimolazione dopaminergica continua</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tabLst>
                <a:tab pos="4041775" algn="l"/>
              </a:tabLst>
            </a:pPr>
            <a:r>
              <a:rPr lang="en-US" altLang="it-IT" sz="3600" b="1" smtClean="0">
                <a:solidFill>
                  <a:srgbClr val="FFFF00"/>
                </a:solidFill>
                <a:effectLst/>
              </a:rPr>
              <a:t>Malattia di Parkinson in fase avanzata</a:t>
            </a:r>
            <a:endParaRPr lang="it-IT" altLang="it-IT" sz="3600" b="1" smtClean="0">
              <a:solidFill>
                <a:srgbClr val="FFFF00"/>
              </a:solidFill>
              <a:effectLst/>
            </a:endParaRPr>
          </a:p>
        </p:txBody>
      </p:sp>
      <p:sp>
        <p:nvSpPr>
          <p:cNvPr id="113667" name="Rectangle 3"/>
          <p:cNvSpPr>
            <a:spLocks noGrp="1" noChangeArrowheads="1"/>
          </p:cNvSpPr>
          <p:nvPr>
            <p:ph type="body" idx="1"/>
          </p:nvPr>
        </p:nvSpPr>
        <p:spPr/>
        <p:txBody>
          <a:bodyPr/>
          <a:lstStyle/>
          <a:p>
            <a:pPr eaLnBrk="1" hangingPunct="1">
              <a:lnSpc>
                <a:spcPct val="125000"/>
              </a:lnSpc>
              <a:spcBef>
                <a:spcPct val="25000"/>
              </a:spcBef>
              <a:defRPr/>
            </a:pPr>
            <a:r>
              <a:rPr lang="en-US" altLang="it-IT" smtClean="0"/>
              <a:t>L’aggiunta di dopamino agonista non ergolinico in pazienti in monoterapia con levodopa consente di:</a:t>
            </a:r>
          </a:p>
          <a:p>
            <a:pPr eaLnBrk="1" hangingPunct="1">
              <a:lnSpc>
                <a:spcPct val="125000"/>
              </a:lnSpc>
              <a:spcBef>
                <a:spcPct val="25000"/>
              </a:spcBef>
              <a:buFontTx/>
              <a:buNone/>
              <a:defRPr/>
            </a:pPr>
            <a:r>
              <a:rPr lang="en-US" altLang="it-IT" b="1" smtClean="0"/>
              <a:t>    </a:t>
            </a:r>
            <a:r>
              <a:rPr lang="en-US" altLang="it-IT" b="1" smtClean="0">
                <a:latin typeface=""/>
              </a:rPr>
              <a:t>■ </a:t>
            </a:r>
            <a:r>
              <a:rPr lang="it-IT" altLang="it-IT" sz="2800" b="1" smtClean="0"/>
              <a:t>r</a:t>
            </a:r>
            <a:r>
              <a:rPr lang="en-US" altLang="it-IT" sz="2800" b="1" smtClean="0"/>
              <a:t>idurre i dosaggi di levodopa</a:t>
            </a:r>
          </a:p>
          <a:p>
            <a:pPr lvl="1" eaLnBrk="1" hangingPunct="1">
              <a:lnSpc>
                <a:spcPct val="140000"/>
              </a:lnSpc>
              <a:spcBef>
                <a:spcPct val="25000"/>
              </a:spcBef>
              <a:buFont typeface="Tahoma" pitchFamily="34" charset="0"/>
              <a:buNone/>
              <a:defRPr/>
            </a:pPr>
            <a:r>
              <a:rPr lang="it-IT" altLang="it-IT" b="1" smtClean="0">
                <a:latin typeface=""/>
              </a:rPr>
              <a:t>■ </a:t>
            </a:r>
            <a:r>
              <a:rPr lang="it-IT" altLang="it-IT" b="1" smtClean="0"/>
              <a:t>r</a:t>
            </a:r>
            <a:r>
              <a:rPr lang="en-US" altLang="it-IT" b="1" smtClean="0"/>
              <a:t>idurre le ore di off diurno e notturno</a:t>
            </a:r>
          </a:p>
          <a:p>
            <a:pPr lvl="1" eaLnBrk="1" hangingPunct="1">
              <a:lnSpc>
                <a:spcPct val="140000"/>
              </a:lnSpc>
              <a:spcBef>
                <a:spcPct val="25000"/>
              </a:spcBef>
              <a:buFont typeface="Tahoma" pitchFamily="34" charset="0"/>
              <a:buNone/>
              <a:defRPr/>
            </a:pPr>
            <a:r>
              <a:rPr lang="en-US" altLang="it-IT" b="1" smtClean="0">
                <a:latin typeface=""/>
              </a:rPr>
              <a:t>■ </a:t>
            </a:r>
            <a:r>
              <a:rPr lang="en-US" altLang="it-IT" b="1" smtClean="0"/>
              <a:t>migliorare la qualità di vita</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395288" y="0"/>
            <a:ext cx="8229600" cy="1384300"/>
          </a:xfrm>
        </p:spPr>
        <p:txBody>
          <a:bodyPr/>
          <a:lstStyle/>
          <a:p>
            <a:pPr algn="ctr" eaLnBrk="1" hangingPunct="1">
              <a:defRPr/>
            </a:pPr>
            <a:r>
              <a:rPr lang="it-IT" sz="3600" b="1" smtClean="0">
                <a:solidFill>
                  <a:srgbClr val="FFFF00"/>
                </a:solidFill>
                <a:effectLst/>
              </a:rPr>
              <a:t>TRATTAMENTO delle COMPLICANZE MOTORIE</a:t>
            </a:r>
            <a:r>
              <a:rPr lang="it-IT" b="1" smtClean="0">
                <a:solidFill>
                  <a:schemeClr val="accent2"/>
                </a:solidFill>
              </a:rPr>
              <a:t> </a:t>
            </a:r>
          </a:p>
        </p:txBody>
      </p:sp>
      <p:sp>
        <p:nvSpPr>
          <p:cNvPr id="105475" name="Rectangle 3"/>
          <p:cNvSpPr>
            <a:spLocks noGrp="1" noChangeArrowheads="1"/>
          </p:cNvSpPr>
          <p:nvPr>
            <p:ph type="body" idx="1"/>
          </p:nvPr>
        </p:nvSpPr>
        <p:spPr>
          <a:xfrm>
            <a:off x="457200" y="1989138"/>
            <a:ext cx="8229600" cy="4030662"/>
          </a:xfrm>
        </p:spPr>
        <p:txBody>
          <a:bodyPr/>
          <a:lstStyle/>
          <a:p>
            <a:pPr eaLnBrk="1" hangingPunct="1">
              <a:lnSpc>
                <a:spcPct val="80000"/>
              </a:lnSpc>
              <a:defRPr/>
            </a:pPr>
            <a:r>
              <a:rPr lang="it-IT" sz="2400" smtClean="0"/>
              <a:t>Valutare l’impiego di un inibitore delle COMT per aumentare l’emivita della L-dopa oppure l’associazione di una formulazione a rilascio prolungato di dopamino agonisti</a:t>
            </a:r>
          </a:p>
          <a:p>
            <a:pPr eaLnBrk="1" hangingPunct="1">
              <a:lnSpc>
                <a:spcPct val="80000"/>
              </a:lnSpc>
              <a:defRPr/>
            </a:pPr>
            <a:endParaRPr lang="it-IT" sz="2400" smtClean="0"/>
          </a:p>
          <a:p>
            <a:pPr eaLnBrk="1" hangingPunct="1">
              <a:lnSpc>
                <a:spcPct val="80000"/>
              </a:lnSpc>
              <a:defRPr/>
            </a:pPr>
            <a:r>
              <a:rPr lang="it-IT" sz="2400" smtClean="0"/>
              <a:t>Valutare  l’utilizzo della apomorfina in infusione s.c. continua</a:t>
            </a:r>
          </a:p>
          <a:p>
            <a:pPr eaLnBrk="1" hangingPunct="1">
              <a:lnSpc>
                <a:spcPct val="80000"/>
              </a:lnSpc>
              <a:defRPr/>
            </a:pPr>
            <a:endParaRPr lang="it-IT" sz="2400" smtClean="0"/>
          </a:p>
          <a:p>
            <a:pPr eaLnBrk="1" hangingPunct="1">
              <a:lnSpc>
                <a:spcPct val="80000"/>
              </a:lnSpc>
              <a:defRPr/>
            </a:pPr>
            <a:r>
              <a:rPr lang="it-IT" sz="2400" smtClean="0"/>
              <a:t>Valutare l’infusione digiunale di duodopa mediante PEG</a:t>
            </a:r>
          </a:p>
          <a:p>
            <a:pPr eaLnBrk="1" hangingPunct="1">
              <a:lnSpc>
                <a:spcPct val="80000"/>
              </a:lnSpc>
              <a:buFontTx/>
              <a:buNone/>
              <a:defRPr/>
            </a:pPr>
            <a:endParaRPr lang="it-IT" sz="2400" smtClean="0"/>
          </a:p>
          <a:p>
            <a:pPr eaLnBrk="1" hangingPunct="1">
              <a:lnSpc>
                <a:spcPct val="80000"/>
              </a:lnSpc>
              <a:defRPr/>
            </a:pPr>
            <a:r>
              <a:rPr lang="it-IT" sz="2400" smtClean="0"/>
              <a:t>Valutare la possibilità di un intervento chirurgico di “</a:t>
            </a:r>
            <a:r>
              <a:rPr lang="it-IT" sz="2400" smtClean="0">
                <a:solidFill>
                  <a:schemeClr val="accent2"/>
                </a:solidFill>
              </a:rPr>
              <a:t>deep brain stimulation</a:t>
            </a:r>
            <a:r>
              <a:rPr lang="it-IT" sz="2400" smtClean="0"/>
              <a:t>” se i disturbi parkinsoniani non sono più controllabili  dalla terapia farmacologica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ctrTitle"/>
          </p:nvPr>
        </p:nvSpPr>
        <p:spPr/>
        <p:txBody>
          <a:bodyPr/>
          <a:lstStyle/>
          <a:p>
            <a:pPr eaLnBrk="1" hangingPunct="1"/>
            <a:r>
              <a:rPr lang="it-IT" altLang="it-IT" b="1" smtClean="0">
                <a:solidFill>
                  <a:srgbClr val="FF9900"/>
                </a:solidFill>
                <a:effectLst/>
              </a:rPr>
              <a:t>Malattia di Parkinson</a:t>
            </a:r>
            <a:r>
              <a:rPr lang="it-IT" altLang="it-IT" b="1" smtClean="0">
                <a:solidFill>
                  <a:srgbClr val="FFFF00"/>
                </a:solidFill>
                <a:effectLst/>
              </a:rPr>
              <a:t/>
            </a:r>
            <a:br>
              <a:rPr lang="it-IT" altLang="it-IT" b="1" smtClean="0">
                <a:solidFill>
                  <a:srgbClr val="FFFF00"/>
                </a:solidFill>
                <a:effectLst/>
              </a:rPr>
            </a:br>
            <a:endParaRPr lang="it-IT" b="1" smtClean="0">
              <a:solidFill>
                <a:srgbClr val="FFFF00"/>
              </a:solidFill>
              <a:effectLst/>
            </a:endParaRPr>
          </a:p>
        </p:txBody>
      </p:sp>
      <p:sp>
        <p:nvSpPr>
          <p:cNvPr id="60419" name="Rectangle 5"/>
          <p:cNvSpPr>
            <a:spLocks noGrp="1" noChangeArrowheads="1"/>
          </p:cNvSpPr>
          <p:nvPr>
            <p:ph type="subTitle" idx="1"/>
          </p:nvPr>
        </p:nvSpPr>
        <p:spPr>
          <a:xfrm>
            <a:off x="1371600" y="3284538"/>
            <a:ext cx="6400800" cy="2354262"/>
          </a:xfrm>
        </p:spPr>
        <p:txBody>
          <a:bodyPr/>
          <a:lstStyle/>
          <a:p>
            <a:pPr eaLnBrk="1" hangingPunct="1"/>
            <a:r>
              <a:rPr lang="it-IT" altLang="it-IT" sz="4400" b="1" smtClean="0">
                <a:solidFill>
                  <a:schemeClr val="accent2"/>
                </a:solidFill>
                <a:effectLst/>
              </a:rPr>
              <a:t>Complicanze non-motorie</a:t>
            </a:r>
            <a:br>
              <a:rPr lang="it-IT" altLang="it-IT" sz="4400" b="1" smtClean="0">
                <a:solidFill>
                  <a:schemeClr val="accent2"/>
                </a:solidFill>
                <a:effectLst/>
              </a:rPr>
            </a:br>
            <a:endParaRPr lang="it-IT" sz="4400" b="1" smtClean="0">
              <a:solidFill>
                <a:schemeClr val="accent2"/>
              </a:solidFill>
              <a:effectLs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Line 2"/>
          <p:cNvSpPr>
            <a:spLocks noChangeShapeType="1"/>
          </p:cNvSpPr>
          <p:nvPr/>
        </p:nvSpPr>
        <p:spPr bwMode="auto">
          <a:xfrm>
            <a:off x="4445000" y="2133600"/>
            <a:ext cx="0" cy="304800"/>
          </a:xfrm>
          <a:prstGeom prst="line">
            <a:avLst/>
          </a:prstGeom>
          <a:noFill/>
          <a:ln w="7938">
            <a:solidFill>
              <a:srgbClr val="FFFFFF"/>
            </a:solidFill>
            <a:round/>
            <a:headEnd/>
            <a:tailEnd/>
          </a:ln>
        </p:spPr>
        <p:txBody>
          <a:bodyPr/>
          <a:lstStyle/>
          <a:p>
            <a:endParaRPr lang="it-IT"/>
          </a:p>
        </p:txBody>
      </p:sp>
      <p:sp>
        <p:nvSpPr>
          <p:cNvPr id="61443" name="Rectangle 3"/>
          <p:cNvSpPr>
            <a:spLocks noChangeArrowheads="1"/>
          </p:cNvSpPr>
          <p:nvPr/>
        </p:nvSpPr>
        <p:spPr bwMode="auto">
          <a:xfrm>
            <a:off x="558800" y="3200400"/>
            <a:ext cx="1727200" cy="314325"/>
          </a:xfrm>
          <a:prstGeom prst="rect">
            <a:avLst/>
          </a:prstGeom>
          <a:noFill/>
          <a:ln w="9525">
            <a:solidFill>
              <a:schemeClr val="tx1"/>
            </a:solidFill>
            <a:miter lim="800000"/>
            <a:headEnd/>
            <a:tailEnd/>
          </a:ln>
        </p:spPr>
        <p:txBody>
          <a:bodyPr lIns="0" tIns="0" rIns="0" bIns="0">
            <a:spAutoFit/>
          </a:bodyPr>
          <a:lstStyle/>
          <a:p>
            <a:pPr eaLnBrk="0" hangingPunct="0"/>
            <a:r>
              <a:rPr lang="it-IT" altLang="it-IT" sz="2000" b="1">
                <a:solidFill>
                  <a:schemeClr val="tx2"/>
                </a:solidFill>
                <a:latin typeface="Square721 BT" pitchFamily="34" charset="0"/>
              </a:rPr>
              <a:t>  </a:t>
            </a:r>
            <a:r>
              <a:rPr lang="it-IT" altLang="it-IT" sz="1800" b="1">
                <a:solidFill>
                  <a:srgbClr val="FF9900"/>
                </a:solidFill>
                <a:latin typeface="Square721 BT" pitchFamily="34" charset="0"/>
              </a:rPr>
              <a:t>Depressione</a:t>
            </a:r>
            <a:endParaRPr lang="it-IT" altLang="it-IT" sz="1800">
              <a:solidFill>
                <a:srgbClr val="FF9900"/>
              </a:solidFill>
              <a:latin typeface="Square721 BT" pitchFamily="34" charset="0"/>
            </a:endParaRPr>
          </a:p>
        </p:txBody>
      </p:sp>
      <p:sp>
        <p:nvSpPr>
          <p:cNvPr id="61444" name="Rectangle 4"/>
          <p:cNvSpPr>
            <a:spLocks noChangeArrowheads="1"/>
          </p:cNvSpPr>
          <p:nvPr/>
        </p:nvSpPr>
        <p:spPr bwMode="auto">
          <a:xfrm>
            <a:off x="533400" y="3692525"/>
            <a:ext cx="1981200"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chemeClr val="tx2"/>
                </a:solidFill>
                <a:latin typeface="Square721 BT" pitchFamily="34" charset="0"/>
              </a:rPr>
              <a:t>  </a:t>
            </a:r>
            <a:r>
              <a:rPr lang="it-IT" altLang="it-IT" sz="1600" b="1">
                <a:solidFill>
                  <a:srgbClr val="FF9900"/>
                </a:solidFill>
                <a:latin typeface="Square721 BT" pitchFamily="34" charset="0"/>
              </a:rPr>
              <a:t>Ansia/agitazione </a:t>
            </a:r>
          </a:p>
          <a:p>
            <a:pPr eaLnBrk="0" hangingPunct="0"/>
            <a:r>
              <a:rPr lang="it-IT" altLang="it-IT" sz="1600" b="1">
                <a:solidFill>
                  <a:srgbClr val="FF9900"/>
                </a:solidFill>
                <a:latin typeface="Square721 BT" pitchFamily="34" charset="0"/>
              </a:rPr>
              <a:t>  Attacchi di panico</a:t>
            </a:r>
            <a:endParaRPr lang="it-IT" altLang="it-IT" sz="1600">
              <a:solidFill>
                <a:srgbClr val="FF9900"/>
              </a:solidFill>
              <a:latin typeface="Square721 BT" pitchFamily="34" charset="0"/>
            </a:endParaRPr>
          </a:p>
        </p:txBody>
      </p:sp>
      <p:sp>
        <p:nvSpPr>
          <p:cNvPr id="61445" name="Rectangle 5"/>
          <p:cNvSpPr>
            <a:spLocks noChangeArrowheads="1"/>
          </p:cNvSpPr>
          <p:nvPr/>
        </p:nvSpPr>
        <p:spPr bwMode="auto">
          <a:xfrm>
            <a:off x="582613" y="4470400"/>
            <a:ext cx="2084387" cy="284163"/>
          </a:xfrm>
          <a:prstGeom prst="rect">
            <a:avLst/>
          </a:prstGeom>
          <a:noFill/>
          <a:ln w="9525">
            <a:solidFill>
              <a:schemeClr val="tx1"/>
            </a:solidFill>
            <a:miter lim="800000"/>
            <a:headEnd/>
            <a:tailEnd/>
          </a:ln>
        </p:spPr>
        <p:txBody>
          <a:bodyPr lIns="0" tIns="0" rIns="0" bIns="0">
            <a:spAutoFit/>
          </a:bodyPr>
          <a:lstStyle/>
          <a:p>
            <a:pPr eaLnBrk="0" hangingPunct="0"/>
            <a:r>
              <a:rPr lang="it-IT" altLang="it-IT" sz="1800" b="1">
                <a:solidFill>
                  <a:schemeClr val="tx2"/>
                </a:solidFill>
                <a:latin typeface="Square721 BT" pitchFamily="34" charset="0"/>
              </a:rPr>
              <a:t>  </a:t>
            </a:r>
            <a:r>
              <a:rPr lang="it-IT" altLang="it-IT" sz="1800" b="1">
                <a:solidFill>
                  <a:srgbClr val="FF9900"/>
                </a:solidFill>
                <a:latin typeface="Square721 BT" pitchFamily="34" charset="0"/>
              </a:rPr>
              <a:t>Disturbi psicotici</a:t>
            </a:r>
            <a:endParaRPr lang="it-IT" altLang="it-IT" sz="1600">
              <a:solidFill>
                <a:srgbClr val="FF9900"/>
              </a:solidFill>
              <a:latin typeface="Square721 BT" pitchFamily="34" charset="0"/>
            </a:endParaRPr>
          </a:p>
        </p:txBody>
      </p:sp>
      <p:sp>
        <p:nvSpPr>
          <p:cNvPr id="61446" name="Rectangle 6"/>
          <p:cNvSpPr>
            <a:spLocks noChangeArrowheads="1"/>
          </p:cNvSpPr>
          <p:nvPr/>
        </p:nvSpPr>
        <p:spPr bwMode="auto">
          <a:xfrm>
            <a:off x="571500" y="5064125"/>
            <a:ext cx="2095500" cy="5588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800" b="1">
                <a:solidFill>
                  <a:schemeClr val="tx2"/>
                </a:solidFill>
                <a:latin typeface="Square721 BT" pitchFamily="34" charset="0"/>
              </a:rPr>
              <a:t> </a:t>
            </a:r>
            <a:r>
              <a:rPr lang="it-IT" altLang="it-IT" sz="1800" b="1">
                <a:solidFill>
                  <a:srgbClr val="FF9900"/>
                </a:solidFill>
                <a:latin typeface="Square721 BT" pitchFamily="34" charset="0"/>
              </a:rPr>
              <a:t>Disturbi cognitivi</a:t>
            </a:r>
          </a:p>
          <a:p>
            <a:pPr eaLnBrk="0" hangingPunct="0"/>
            <a:r>
              <a:rPr lang="it-IT" altLang="it-IT" sz="1800" b="1">
                <a:solidFill>
                  <a:srgbClr val="FF9900"/>
                </a:solidFill>
                <a:latin typeface="Square721 BT" pitchFamily="34" charset="0"/>
              </a:rPr>
              <a:t> Demenza</a:t>
            </a:r>
            <a:endParaRPr lang="it-IT" altLang="it-IT" sz="1600" b="1">
              <a:solidFill>
                <a:srgbClr val="FF9900"/>
              </a:solidFill>
              <a:latin typeface="Square721 BT" pitchFamily="34" charset="0"/>
            </a:endParaRPr>
          </a:p>
        </p:txBody>
      </p:sp>
      <p:sp>
        <p:nvSpPr>
          <p:cNvPr id="61447" name="Rectangle 7"/>
          <p:cNvSpPr>
            <a:spLocks noChangeArrowheads="1"/>
          </p:cNvSpPr>
          <p:nvPr/>
        </p:nvSpPr>
        <p:spPr bwMode="auto">
          <a:xfrm>
            <a:off x="3530600" y="3200400"/>
            <a:ext cx="990600" cy="2540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chemeClr val="accent2"/>
                </a:solidFill>
                <a:latin typeface="Square721 BT" pitchFamily="34" charset="0"/>
              </a:rPr>
              <a:t> Insonnia</a:t>
            </a:r>
            <a:endParaRPr lang="it-IT" altLang="it-IT" sz="1600">
              <a:solidFill>
                <a:schemeClr val="accent2"/>
              </a:solidFill>
              <a:latin typeface="Square721 BT" pitchFamily="34" charset="0"/>
            </a:endParaRPr>
          </a:p>
        </p:txBody>
      </p:sp>
      <p:sp>
        <p:nvSpPr>
          <p:cNvPr id="61448" name="Rectangle 8"/>
          <p:cNvSpPr>
            <a:spLocks noChangeArrowheads="1"/>
          </p:cNvSpPr>
          <p:nvPr/>
        </p:nvSpPr>
        <p:spPr bwMode="auto">
          <a:xfrm>
            <a:off x="3548063" y="3657600"/>
            <a:ext cx="1184275" cy="498475"/>
          </a:xfrm>
          <a:prstGeom prst="rect">
            <a:avLst/>
          </a:prstGeom>
          <a:noFill/>
          <a:ln w="9525">
            <a:solidFill>
              <a:schemeClr val="tx1"/>
            </a:solidFill>
            <a:miter lim="800000"/>
            <a:headEnd/>
            <a:tailEnd/>
          </a:ln>
        </p:spPr>
        <p:txBody>
          <a:bodyPr wrap="none" lIns="0" tIns="0" rIns="0" bIns="0">
            <a:spAutoFit/>
          </a:bodyPr>
          <a:lstStyle/>
          <a:p>
            <a:pPr algn="ctr" eaLnBrk="0" hangingPunct="0"/>
            <a:r>
              <a:rPr lang="it-IT" altLang="it-IT" sz="1600" b="1">
                <a:solidFill>
                  <a:schemeClr val="accent2"/>
                </a:solidFill>
                <a:latin typeface="Square721 BT" pitchFamily="34" charset="0"/>
              </a:rPr>
              <a:t>Sonnolenza </a:t>
            </a:r>
          </a:p>
          <a:p>
            <a:pPr algn="ctr" eaLnBrk="0" hangingPunct="0"/>
            <a:r>
              <a:rPr lang="it-IT" altLang="it-IT" sz="1600" b="1">
                <a:solidFill>
                  <a:schemeClr val="accent2"/>
                </a:solidFill>
                <a:latin typeface="Square721 BT" pitchFamily="34" charset="0"/>
              </a:rPr>
              <a:t>diurna</a:t>
            </a:r>
            <a:endParaRPr lang="it-IT" altLang="it-IT" sz="1600">
              <a:solidFill>
                <a:schemeClr val="accent2"/>
              </a:solidFill>
              <a:latin typeface="Square721 BT" pitchFamily="34" charset="0"/>
            </a:endParaRPr>
          </a:p>
        </p:txBody>
      </p:sp>
      <p:sp>
        <p:nvSpPr>
          <p:cNvPr id="61449" name="Rectangle 9"/>
          <p:cNvSpPr>
            <a:spLocks noChangeArrowheads="1"/>
          </p:cNvSpPr>
          <p:nvPr/>
        </p:nvSpPr>
        <p:spPr bwMode="auto">
          <a:xfrm>
            <a:off x="3530600" y="4419600"/>
            <a:ext cx="1346200" cy="2540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chemeClr val="accent2"/>
                </a:solidFill>
                <a:latin typeface="Square721 BT" pitchFamily="34" charset="0"/>
              </a:rPr>
              <a:t>  RLLS/PMLs</a:t>
            </a:r>
            <a:endParaRPr lang="it-IT" altLang="it-IT" sz="1600">
              <a:solidFill>
                <a:schemeClr val="accent2"/>
              </a:solidFill>
              <a:latin typeface="Square721 BT" pitchFamily="34" charset="0"/>
            </a:endParaRPr>
          </a:p>
        </p:txBody>
      </p:sp>
      <p:sp>
        <p:nvSpPr>
          <p:cNvPr id="61450" name="Rectangle 10"/>
          <p:cNvSpPr>
            <a:spLocks noChangeArrowheads="1"/>
          </p:cNvSpPr>
          <p:nvPr/>
        </p:nvSpPr>
        <p:spPr bwMode="auto">
          <a:xfrm>
            <a:off x="3505200" y="6019800"/>
            <a:ext cx="2667000"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chemeClr val="accent2"/>
                </a:solidFill>
                <a:latin typeface="Square721 BT" pitchFamily="34" charset="0"/>
              </a:rPr>
              <a:t> Disturbi comportamentali</a:t>
            </a:r>
          </a:p>
          <a:p>
            <a:pPr eaLnBrk="0" hangingPunct="0"/>
            <a:r>
              <a:rPr lang="it-IT" altLang="it-IT" sz="1600" b="1">
                <a:solidFill>
                  <a:schemeClr val="accent2"/>
                </a:solidFill>
                <a:latin typeface="Square721 BT" pitchFamily="34" charset="0"/>
              </a:rPr>
              <a:t> della fase REM / incubi</a:t>
            </a:r>
          </a:p>
        </p:txBody>
      </p:sp>
      <p:sp>
        <p:nvSpPr>
          <p:cNvPr id="61451" name="Rectangle 11"/>
          <p:cNvSpPr>
            <a:spLocks noChangeArrowheads="1"/>
          </p:cNvSpPr>
          <p:nvPr/>
        </p:nvSpPr>
        <p:spPr bwMode="auto">
          <a:xfrm>
            <a:off x="3505200" y="4927600"/>
            <a:ext cx="990600" cy="2540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chemeClr val="accent2"/>
                </a:solidFill>
                <a:latin typeface="Square721 BT" pitchFamily="34" charset="0"/>
              </a:rPr>
              <a:t>  Nicturia</a:t>
            </a:r>
            <a:endParaRPr lang="it-IT" altLang="it-IT" sz="1600">
              <a:solidFill>
                <a:schemeClr val="accent2"/>
              </a:solidFill>
              <a:latin typeface="Square721 BT" pitchFamily="34" charset="0"/>
            </a:endParaRPr>
          </a:p>
        </p:txBody>
      </p:sp>
      <p:sp>
        <p:nvSpPr>
          <p:cNvPr id="61452" name="Rectangle 12"/>
          <p:cNvSpPr>
            <a:spLocks noChangeArrowheads="1"/>
          </p:cNvSpPr>
          <p:nvPr/>
        </p:nvSpPr>
        <p:spPr bwMode="auto">
          <a:xfrm>
            <a:off x="3505200" y="5461000"/>
            <a:ext cx="1905000" cy="2540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chemeClr val="accent2"/>
                </a:solidFill>
                <a:latin typeface="Square721 BT" pitchFamily="34" charset="0"/>
              </a:rPr>
              <a:t> Acinesia notturna</a:t>
            </a:r>
            <a:endParaRPr lang="it-IT" altLang="it-IT" sz="1600">
              <a:solidFill>
                <a:schemeClr val="accent2"/>
              </a:solidFill>
              <a:latin typeface="Square721 BT" pitchFamily="34" charset="0"/>
            </a:endParaRPr>
          </a:p>
        </p:txBody>
      </p:sp>
      <p:sp>
        <p:nvSpPr>
          <p:cNvPr id="61453" name="Rectangle 13"/>
          <p:cNvSpPr>
            <a:spLocks noChangeArrowheads="1"/>
          </p:cNvSpPr>
          <p:nvPr/>
        </p:nvSpPr>
        <p:spPr bwMode="auto">
          <a:xfrm>
            <a:off x="3048000" y="2667000"/>
            <a:ext cx="1981200" cy="2540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chemeClr val="accent2"/>
                </a:solidFill>
                <a:latin typeface="Square721 BT" pitchFamily="34" charset="0"/>
              </a:rPr>
              <a:t>Disturbi del sonno</a:t>
            </a:r>
            <a:endParaRPr lang="it-IT" altLang="it-IT" sz="1600">
              <a:solidFill>
                <a:schemeClr val="accent2"/>
              </a:solidFill>
              <a:latin typeface="Square721 BT" pitchFamily="34" charset="0"/>
            </a:endParaRPr>
          </a:p>
        </p:txBody>
      </p:sp>
      <p:sp>
        <p:nvSpPr>
          <p:cNvPr id="61454" name="Rectangle 14"/>
          <p:cNvSpPr>
            <a:spLocks noChangeArrowheads="1"/>
          </p:cNvSpPr>
          <p:nvPr/>
        </p:nvSpPr>
        <p:spPr bwMode="auto">
          <a:xfrm>
            <a:off x="5638800" y="3200400"/>
            <a:ext cx="1295400"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latin typeface="Square721 BT" pitchFamily="34" charset="0"/>
              </a:rPr>
              <a:t> Ipotensione</a:t>
            </a:r>
          </a:p>
          <a:p>
            <a:pPr eaLnBrk="0" hangingPunct="0"/>
            <a:r>
              <a:rPr lang="it-IT" altLang="it-IT" sz="1600" b="1">
                <a:latin typeface="Square721 BT" pitchFamily="34" charset="0"/>
              </a:rPr>
              <a:t> ortostatica</a:t>
            </a:r>
            <a:endParaRPr lang="it-IT" altLang="it-IT" sz="1600">
              <a:latin typeface="Square721 BT" pitchFamily="34" charset="0"/>
            </a:endParaRPr>
          </a:p>
        </p:txBody>
      </p:sp>
      <p:sp>
        <p:nvSpPr>
          <p:cNvPr id="61455" name="Rectangle 15"/>
          <p:cNvSpPr>
            <a:spLocks noChangeArrowheads="1"/>
          </p:cNvSpPr>
          <p:nvPr/>
        </p:nvSpPr>
        <p:spPr bwMode="auto">
          <a:xfrm>
            <a:off x="5638800" y="4683125"/>
            <a:ext cx="1752600"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latin typeface="Square721 BT" pitchFamily="34" charset="0"/>
              </a:rPr>
              <a:t>  Disturbi </a:t>
            </a:r>
          </a:p>
          <a:p>
            <a:pPr eaLnBrk="0" hangingPunct="0"/>
            <a:r>
              <a:rPr lang="it-IT" altLang="it-IT" sz="1600" b="1">
                <a:latin typeface="Square721 BT" pitchFamily="34" charset="0"/>
              </a:rPr>
              <a:t>  gastrointestinali</a:t>
            </a:r>
            <a:endParaRPr lang="it-IT" altLang="it-IT" sz="1600">
              <a:latin typeface="Square721 BT" pitchFamily="34" charset="0"/>
            </a:endParaRPr>
          </a:p>
        </p:txBody>
      </p:sp>
      <p:sp>
        <p:nvSpPr>
          <p:cNvPr id="61456" name="Rectangle 16"/>
          <p:cNvSpPr>
            <a:spLocks noChangeArrowheads="1"/>
          </p:cNvSpPr>
          <p:nvPr/>
        </p:nvSpPr>
        <p:spPr bwMode="auto">
          <a:xfrm>
            <a:off x="5629275" y="3921125"/>
            <a:ext cx="1000125"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latin typeface="Square721 BT" pitchFamily="34" charset="0"/>
              </a:rPr>
              <a:t> Disturbi</a:t>
            </a:r>
          </a:p>
          <a:p>
            <a:pPr eaLnBrk="0" hangingPunct="0"/>
            <a:r>
              <a:rPr lang="it-IT" altLang="it-IT" sz="1600" b="1">
                <a:latin typeface="Square721 BT" pitchFamily="34" charset="0"/>
              </a:rPr>
              <a:t> urologici</a:t>
            </a:r>
            <a:endParaRPr lang="it-IT" altLang="it-IT" sz="1600">
              <a:latin typeface="Square721 BT" pitchFamily="34" charset="0"/>
            </a:endParaRPr>
          </a:p>
        </p:txBody>
      </p:sp>
      <p:sp>
        <p:nvSpPr>
          <p:cNvPr id="61457" name="Rectangle 17"/>
          <p:cNvSpPr>
            <a:spLocks noChangeArrowheads="1"/>
          </p:cNvSpPr>
          <p:nvPr/>
        </p:nvSpPr>
        <p:spPr bwMode="auto">
          <a:xfrm>
            <a:off x="7694613" y="3235325"/>
            <a:ext cx="1144587"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rgbClr val="CC3300"/>
                </a:solidFill>
                <a:latin typeface="Square721 BT" pitchFamily="34" charset="0"/>
              </a:rPr>
              <a:t> Disturbi </a:t>
            </a:r>
          </a:p>
          <a:p>
            <a:pPr eaLnBrk="0" hangingPunct="0"/>
            <a:r>
              <a:rPr lang="it-IT" altLang="it-IT" sz="1600" b="1">
                <a:solidFill>
                  <a:srgbClr val="CC3300"/>
                </a:solidFill>
                <a:latin typeface="Square721 BT" pitchFamily="34" charset="0"/>
              </a:rPr>
              <a:t> respiratori</a:t>
            </a:r>
            <a:endParaRPr lang="it-IT" altLang="it-IT" sz="1600">
              <a:solidFill>
                <a:srgbClr val="CC3300"/>
              </a:solidFill>
              <a:latin typeface="Square721 BT" pitchFamily="34" charset="0"/>
            </a:endParaRPr>
          </a:p>
        </p:txBody>
      </p:sp>
      <p:sp>
        <p:nvSpPr>
          <p:cNvPr id="61458" name="Rectangle 18"/>
          <p:cNvSpPr>
            <a:spLocks noChangeArrowheads="1"/>
          </p:cNvSpPr>
          <p:nvPr/>
        </p:nvSpPr>
        <p:spPr bwMode="auto">
          <a:xfrm>
            <a:off x="7740650" y="3933825"/>
            <a:ext cx="1079500"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rgbClr val="CC3300"/>
                </a:solidFill>
                <a:latin typeface="Square721 BT" pitchFamily="34" charset="0"/>
              </a:rPr>
              <a:t> Cadute</a:t>
            </a:r>
          </a:p>
          <a:p>
            <a:pPr eaLnBrk="0" hangingPunct="0"/>
            <a:r>
              <a:rPr lang="it-IT" altLang="it-IT" sz="1600" b="1">
                <a:solidFill>
                  <a:srgbClr val="CC3300"/>
                </a:solidFill>
                <a:latin typeface="Square721 BT" pitchFamily="34" charset="0"/>
              </a:rPr>
              <a:t> Fratture</a:t>
            </a:r>
          </a:p>
        </p:txBody>
      </p:sp>
      <p:sp>
        <p:nvSpPr>
          <p:cNvPr id="61459" name="Rectangle 19"/>
          <p:cNvSpPr>
            <a:spLocks noChangeArrowheads="1"/>
          </p:cNvSpPr>
          <p:nvPr/>
        </p:nvSpPr>
        <p:spPr bwMode="auto">
          <a:xfrm>
            <a:off x="7764463" y="4606925"/>
            <a:ext cx="1150937"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rgbClr val="CC3300"/>
                </a:solidFill>
                <a:latin typeface="Square721 BT" pitchFamily="34" charset="0"/>
              </a:rPr>
              <a:t> Dolori e </a:t>
            </a:r>
          </a:p>
          <a:p>
            <a:pPr eaLnBrk="0" hangingPunct="0"/>
            <a:r>
              <a:rPr lang="it-IT" altLang="it-IT" sz="1600" b="1">
                <a:solidFill>
                  <a:srgbClr val="CC3300"/>
                </a:solidFill>
                <a:latin typeface="Square721 BT" pitchFamily="34" charset="0"/>
              </a:rPr>
              <a:t> disestesie</a:t>
            </a:r>
            <a:endParaRPr lang="it-IT" altLang="it-IT" sz="1600">
              <a:solidFill>
                <a:srgbClr val="CC3300"/>
              </a:solidFill>
              <a:latin typeface="Square721 BT" pitchFamily="34" charset="0"/>
            </a:endParaRPr>
          </a:p>
        </p:txBody>
      </p:sp>
      <p:sp>
        <p:nvSpPr>
          <p:cNvPr id="61460" name="Rectangle 20"/>
          <p:cNvSpPr>
            <a:spLocks noChangeArrowheads="1"/>
          </p:cNvSpPr>
          <p:nvPr/>
        </p:nvSpPr>
        <p:spPr bwMode="auto">
          <a:xfrm>
            <a:off x="7831138" y="5486400"/>
            <a:ext cx="1084262" cy="498475"/>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rgbClr val="CC3300"/>
                </a:solidFill>
                <a:latin typeface="Square721 BT" pitchFamily="34" charset="0"/>
              </a:rPr>
              <a:t> Interventi </a:t>
            </a:r>
          </a:p>
          <a:p>
            <a:pPr eaLnBrk="0" hangingPunct="0"/>
            <a:r>
              <a:rPr lang="it-IT" altLang="it-IT" sz="1600" b="1">
                <a:solidFill>
                  <a:srgbClr val="CC3300"/>
                </a:solidFill>
                <a:latin typeface="Square721 BT" pitchFamily="34" charset="0"/>
              </a:rPr>
              <a:t> chirurgici</a:t>
            </a:r>
            <a:endParaRPr lang="it-IT" altLang="it-IT" sz="1600">
              <a:solidFill>
                <a:srgbClr val="CC3300"/>
              </a:solidFill>
              <a:latin typeface="Square721 BT" pitchFamily="34" charset="0"/>
            </a:endParaRPr>
          </a:p>
        </p:txBody>
      </p:sp>
      <p:sp>
        <p:nvSpPr>
          <p:cNvPr id="61461" name="Rectangle 21"/>
          <p:cNvSpPr>
            <a:spLocks noChangeArrowheads="1"/>
          </p:cNvSpPr>
          <p:nvPr/>
        </p:nvSpPr>
        <p:spPr bwMode="auto">
          <a:xfrm>
            <a:off x="2209800" y="1828800"/>
            <a:ext cx="4308475" cy="303213"/>
          </a:xfrm>
          <a:prstGeom prst="rect">
            <a:avLst/>
          </a:prstGeom>
          <a:noFill/>
          <a:ln w="28575">
            <a:solidFill>
              <a:srgbClr val="FFFF00"/>
            </a:solidFill>
            <a:miter lim="800000"/>
            <a:headEnd/>
            <a:tailEnd/>
          </a:ln>
        </p:spPr>
        <p:txBody>
          <a:bodyPr wrap="none" lIns="0" tIns="0" rIns="0" bIns="0">
            <a:spAutoFit/>
          </a:bodyPr>
          <a:lstStyle/>
          <a:p>
            <a:pPr eaLnBrk="0" hangingPunct="0"/>
            <a:r>
              <a:rPr lang="it-IT" altLang="it-IT" sz="1800" b="1">
                <a:solidFill>
                  <a:srgbClr val="FFFF00"/>
                </a:solidFill>
                <a:latin typeface="Square721 BT" pitchFamily="34" charset="0"/>
              </a:rPr>
              <a:t>Complicanze non motorie e comorbilità</a:t>
            </a:r>
          </a:p>
        </p:txBody>
      </p:sp>
      <p:sp>
        <p:nvSpPr>
          <p:cNvPr id="61462" name="Rectangle 22"/>
          <p:cNvSpPr>
            <a:spLocks noChangeArrowheads="1"/>
          </p:cNvSpPr>
          <p:nvPr/>
        </p:nvSpPr>
        <p:spPr bwMode="auto">
          <a:xfrm>
            <a:off x="228600" y="2667000"/>
            <a:ext cx="2327275" cy="2540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solidFill>
                  <a:srgbClr val="FF9900"/>
                </a:solidFill>
                <a:latin typeface="Square721 BT" pitchFamily="34" charset="0"/>
              </a:rPr>
              <a:t>Complicanze psichiche</a:t>
            </a:r>
            <a:endParaRPr lang="it-IT" altLang="it-IT" sz="1600">
              <a:solidFill>
                <a:srgbClr val="FF9900"/>
              </a:solidFill>
              <a:latin typeface="Square721 BT" pitchFamily="34" charset="0"/>
            </a:endParaRPr>
          </a:p>
        </p:txBody>
      </p:sp>
      <p:sp>
        <p:nvSpPr>
          <p:cNvPr id="61463" name="Rectangle 23"/>
          <p:cNvSpPr>
            <a:spLocks noChangeArrowheads="1"/>
          </p:cNvSpPr>
          <p:nvPr/>
        </p:nvSpPr>
        <p:spPr bwMode="auto">
          <a:xfrm>
            <a:off x="5410200" y="2667000"/>
            <a:ext cx="1447800" cy="254000"/>
          </a:xfrm>
          <a:prstGeom prst="rect">
            <a:avLst/>
          </a:prstGeom>
          <a:noFill/>
          <a:ln w="9525">
            <a:solidFill>
              <a:schemeClr val="tx1"/>
            </a:solidFill>
            <a:miter lim="800000"/>
            <a:headEnd/>
            <a:tailEnd/>
          </a:ln>
        </p:spPr>
        <p:txBody>
          <a:bodyPr lIns="0" tIns="0" rIns="0" bIns="0">
            <a:spAutoFit/>
          </a:bodyPr>
          <a:lstStyle/>
          <a:p>
            <a:pPr eaLnBrk="0" hangingPunct="0"/>
            <a:r>
              <a:rPr lang="it-IT" altLang="it-IT" sz="1600" b="1">
                <a:latin typeface="Square721 BT" pitchFamily="34" charset="0"/>
              </a:rPr>
              <a:t>Disautonomie</a:t>
            </a:r>
            <a:endParaRPr lang="it-IT" altLang="it-IT" sz="1600">
              <a:latin typeface="Square721 BT" pitchFamily="34" charset="0"/>
            </a:endParaRPr>
          </a:p>
        </p:txBody>
      </p:sp>
      <p:sp>
        <p:nvSpPr>
          <p:cNvPr id="61464" name="Rectangle 24"/>
          <p:cNvSpPr>
            <a:spLocks noChangeArrowheads="1"/>
          </p:cNvSpPr>
          <p:nvPr/>
        </p:nvSpPr>
        <p:spPr bwMode="auto">
          <a:xfrm>
            <a:off x="7467600" y="2667000"/>
            <a:ext cx="1408113" cy="254000"/>
          </a:xfrm>
          <a:prstGeom prst="rect">
            <a:avLst/>
          </a:prstGeom>
          <a:noFill/>
          <a:ln w="9525">
            <a:solidFill>
              <a:schemeClr val="tx1"/>
            </a:solidFill>
            <a:miter lim="800000"/>
            <a:headEnd/>
            <a:tailEnd/>
          </a:ln>
        </p:spPr>
        <p:txBody>
          <a:bodyPr wrap="none" lIns="0" tIns="0" rIns="0" bIns="0">
            <a:spAutoFit/>
          </a:bodyPr>
          <a:lstStyle/>
          <a:p>
            <a:pPr eaLnBrk="0" hangingPunct="0"/>
            <a:r>
              <a:rPr lang="it-IT" altLang="it-IT" sz="1600" b="1">
                <a:solidFill>
                  <a:srgbClr val="FFFF99"/>
                </a:solidFill>
                <a:latin typeface="Verdana" pitchFamily="34" charset="0"/>
              </a:rPr>
              <a:t>        </a:t>
            </a:r>
            <a:r>
              <a:rPr lang="it-IT" altLang="it-IT" sz="1600" b="1">
                <a:solidFill>
                  <a:srgbClr val="CC3300"/>
                </a:solidFill>
                <a:latin typeface="Square721 BT" pitchFamily="34" charset="0"/>
              </a:rPr>
              <a:t>Altre   </a:t>
            </a:r>
            <a:r>
              <a:rPr lang="it-IT" altLang="it-IT" sz="1600" b="1">
                <a:solidFill>
                  <a:srgbClr val="003366"/>
                </a:solidFill>
                <a:latin typeface="Square721 BT" pitchFamily="34" charset="0"/>
              </a:rPr>
              <a:t>  </a:t>
            </a:r>
            <a:endParaRPr lang="it-IT" altLang="it-IT" sz="1600">
              <a:solidFill>
                <a:srgbClr val="003366"/>
              </a:solidFill>
              <a:latin typeface="Square721 BT" pitchFamily="34" charset="0"/>
            </a:endParaRPr>
          </a:p>
        </p:txBody>
      </p:sp>
      <p:sp>
        <p:nvSpPr>
          <p:cNvPr id="61465" name="Line 25"/>
          <p:cNvSpPr>
            <a:spLocks noChangeShapeType="1"/>
          </p:cNvSpPr>
          <p:nvPr/>
        </p:nvSpPr>
        <p:spPr bwMode="auto">
          <a:xfrm>
            <a:off x="1295400" y="2438400"/>
            <a:ext cx="6781800" cy="0"/>
          </a:xfrm>
          <a:prstGeom prst="line">
            <a:avLst/>
          </a:prstGeom>
          <a:noFill/>
          <a:ln w="9525">
            <a:solidFill>
              <a:schemeClr val="tx1"/>
            </a:solidFill>
            <a:round/>
            <a:headEnd/>
            <a:tailEnd/>
          </a:ln>
        </p:spPr>
        <p:txBody>
          <a:bodyPr wrap="none" anchor="ctr"/>
          <a:lstStyle/>
          <a:p>
            <a:endParaRPr lang="it-IT"/>
          </a:p>
        </p:txBody>
      </p:sp>
      <p:sp>
        <p:nvSpPr>
          <p:cNvPr id="61466" name="Line 26"/>
          <p:cNvSpPr>
            <a:spLocks noChangeShapeType="1"/>
          </p:cNvSpPr>
          <p:nvPr/>
        </p:nvSpPr>
        <p:spPr bwMode="auto">
          <a:xfrm>
            <a:off x="1295400" y="2438400"/>
            <a:ext cx="0" cy="228600"/>
          </a:xfrm>
          <a:prstGeom prst="line">
            <a:avLst/>
          </a:prstGeom>
          <a:noFill/>
          <a:ln w="9525">
            <a:solidFill>
              <a:schemeClr val="tx1"/>
            </a:solidFill>
            <a:round/>
            <a:headEnd/>
            <a:tailEnd type="triangle" w="med" len="med"/>
          </a:ln>
        </p:spPr>
        <p:txBody>
          <a:bodyPr wrap="none" anchor="ctr"/>
          <a:lstStyle/>
          <a:p>
            <a:endParaRPr lang="it-IT"/>
          </a:p>
        </p:txBody>
      </p:sp>
      <p:sp>
        <p:nvSpPr>
          <p:cNvPr id="61467" name="Line 27"/>
          <p:cNvSpPr>
            <a:spLocks noChangeShapeType="1"/>
          </p:cNvSpPr>
          <p:nvPr/>
        </p:nvSpPr>
        <p:spPr bwMode="auto">
          <a:xfrm>
            <a:off x="3962400" y="2438400"/>
            <a:ext cx="0" cy="228600"/>
          </a:xfrm>
          <a:prstGeom prst="line">
            <a:avLst/>
          </a:prstGeom>
          <a:noFill/>
          <a:ln w="9525">
            <a:solidFill>
              <a:schemeClr val="tx1"/>
            </a:solidFill>
            <a:round/>
            <a:headEnd/>
            <a:tailEnd type="triangle" w="med" len="med"/>
          </a:ln>
        </p:spPr>
        <p:txBody>
          <a:bodyPr wrap="none" anchor="ctr"/>
          <a:lstStyle/>
          <a:p>
            <a:endParaRPr lang="it-IT"/>
          </a:p>
        </p:txBody>
      </p:sp>
      <p:sp>
        <p:nvSpPr>
          <p:cNvPr id="61468" name="Line 28"/>
          <p:cNvSpPr>
            <a:spLocks noChangeShapeType="1"/>
          </p:cNvSpPr>
          <p:nvPr/>
        </p:nvSpPr>
        <p:spPr bwMode="auto">
          <a:xfrm>
            <a:off x="6172200" y="2438400"/>
            <a:ext cx="0" cy="228600"/>
          </a:xfrm>
          <a:prstGeom prst="line">
            <a:avLst/>
          </a:prstGeom>
          <a:noFill/>
          <a:ln w="9525">
            <a:solidFill>
              <a:schemeClr val="tx1"/>
            </a:solidFill>
            <a:round/>
            <a:headEnd/>
            <a:tailEnd type="triangle" w="med" len="med"/>
          </a:ln>
        </p:spPr>
        <p:txBody>
          <a:bodyPr wrap="none" anchor="ctr"/>
          <a:lstStyle/>
          <a:p>
            <a:endParaRPr lang="it-IT"/>
          </a:p>
        </p:txBody>
      </p:sp>
      <p:sp>
        <p:nvSpPr>
          <p:cNvPr id="61469" name="Line 29"/>
          <p:cNvSpPr>
            <a:spLocks noChangeShapeType="1"/>
          </p:cNvSpPr>
          <p:nvPr/>
        </p:nvSpPr>
        <p:spPr bwMode="auto">
          <a:xfrm>
            <a:off x="8077200" y="2438400"/>
            <a:ext cx="0" cy="228600"/>
          </a:xfrm>
          <a:prstGeom prst="line">
            <a:avLst/>
          </a:prstGeom>
          <a:noFill/>
          <a:ln w="9525">
            <a:solidFill>
              <a:schemeClr val="tx1"/>
            </a:solidFill>
            <a:round/>
            <a:headEnd/>
            <a:tailEnd type="triangle" w="med" len="med"/>
          </a:ln>
        </p:spPr>
        <p:txBody>
          <a:bodyPr wrap="none" anchor="ctr"/>
          <a:lstStyle/>
          <a:p>
            <a:endParaRPr lang="it-IT"/>
          </a:p>
        </p:txBody>
      </p:sp>
      <p:sp>
        <p:nvSpPr>
          <p:cNvPr id="61470" name="Line 30"/>
          <p:cNvSpPr>
            <a:spLocks noChangeShapeType="1"/>
          </p:cNvSpPr>
          <p:nvPr/>
        </p:nvSpPr>
        <p:spPr bwMode="auto">
          <a:xfrm>
            <a:off x="228600" y="2921000"/>
            <a:ext cx="0" cy="2260600"/>
          </a:xfrm>
          <a:prstGeom prst="line">
            <a:avLst/>
          </a:prstGeom>
          <a:noFill/>
          <a:ln w="9525">
            <a:solidFill>
              <a:schemeClr val="tx1"/>
            </a:solidFill>
            <a:round/>
            <a:headEnd/>
            <a:tailEnd/>
          </a:ln>
        </p:spPr>
        <p:txBody>
          <a:bodyPr wrap="none" anchor="ctr"/>
          <a:lstStyle/>
          <a:p>
            <a:endParaRPr lang="it-IT"/>
          </a:p>
        </p:txBody>
      </p:sp>
      <p:sp>
        <p:nvSpPr>
          <p:cNvPr id="61471" name="Line 31"/>
          <p:cNvSpPr>
            <a:spLocks noChangeShapeType="1"/>
          </p:cNvSpPr>
          <p:nvPr/>
        </p:nvSpPr>
        <p:spPr bwMode="auto">
          <a:xfrm>
            <a:off x="5410200" y="2895600"/>
            <a:ext cx="0" cy="2032000"/>
          </a:xfrm>
          <a:prstGeom prst="line">
            <a:avLst/>
          </a:prstGeom>
          <a:noFill/>
          <a:ln w="9525">
            <a:solidFill>
              <a:schemeClr val="tx1"/>
            </a:solidFill>
            <a:round/>
            <a:headEnd/>
            <a:tailEnd/>
          </a:ln>
        </p:spPr>
        <p:txBody>
          <a:bodyPr wrap="none" anchor="ctr"/>
          <a:lstStyle/>
          <a:p>
            <a:endParaRPr lang="it-IT"/>
          </a:p>
        </p:txBody>
      </p:sp>
      <p:sp>
        <p:nvSpPr>
          <p:cNvPr id="61472" name="Line 32"/>
          <p:cNvSpPr>
            <a:spLocks noChangeShapeType="1"/>
          </p:cNvSpPr>
          <p:nvPr/>
        </p:nvSpPr>
        <p:spPr bwMode="auto">
          <a:xfrm>
            <a:off x="3048000" y="2921000"/>
            <a:ext cx="0" cy="3327400"/>
          </a:xfrm>
          <a:prstGeom prst="line">
            <a:avLst/>
          </a:prstGeom>
          <a:noFill/>
          <a:ln w="9525">
            <a:solidFill>
              <a:schemeClr val="tx1"/>
            </a:solidFill>
            <a:round/>
            <a:headEnd/>
            <a:tailEnd/>
          </a:ln>
        </p:spPr>
        <p:txBody>
          <a:bodyPr wrap="none" anchor="ctr"/>
          <a:lstStyle/>
          <a:p>
            <a:endParaRPr lang="it-IT"/>
          </a:p>
        </p:txBody>
      </p:sp>
      <p:sp>
        <p:nvSpPr>
          <p:cNvPr id="61473" name="Line 33"/>
          <p:cNvSpPr>
            <a:spLocks noChangeShapeType="1"/>
          </p:cNvSpPr>
          <p:nvPr/>
        </p:nvSpPr>
        <p:spPr bwMode="auto">
          <a:xfrm>
            <a:off x="228600" y="3235325"/>
            <a:ext cx="304800" cy="0"/>
          </a:xfrm>
          <a:prstGeom prst="line">
            <a:avLst/>
          </a:prstGeom>
          <a:noFill/>
          <a:ln w="9525">
            <a:solidFill>
              <a:schemeClr val="tx1"/>
            </a:solidFill>
            <a:round/>
            <a:headEnd/>
            <a:tailEnd type="triangle" w="med" len="med"/>
          </a:ln>
        </p:spPr>
        <p:txBody>
          <a:bodyPr wrap="none" anchor="ctr"/>
          <a:lstStyle/>
          <a:p>
            <a:endParaRPr lang="it-IT"/>
          </a:p>
        </p:txBody>
      </p:sp>
      <p:sp>
        <p:nvSpPr>
          <p:cNvPr id="61474" name="Line 34"/>
          <p:cNvSpPr>
            <a:spLocks noChangeShapeType="1"/>
          </p:cNvSpPr>
          <p:nvPr/>
        </p:nvSpPr>
        <p:spPr bwMode="auto">
          <a:xfrm>
            <a:off x="228600" y="3962400"/>
            <a:ext cx="304800" cy="0"/>
          </a:xfrm>
          <a:prstGeom prst="line">
            <a:avLst/>
          </a:prstGeom>
          <a:noFill/>
          <a:ln w="9525">
            <a:solidFill>
              <a:schemeClr val="tx1"/>
            </a:solidFill>
            <a:round/>
            <a:headEnd/>
            <a:tailEnd type="triangle" w="med" len="med"/>
          </a:ln>
        </p:spPr>
        <p:txBody>
          <a:bodyPr wrap="none" anchor="ctr"/>
          <a:lstStyle/>
          <a:p>
            <a:endParaRPr lang="it-IT"/>
          </a:p>
        </p:txBody>
      </p:sp>
      <p:sp>
        <p:nvSpPr>
          <p:cNvPr id="61475" name="Line 35"/>
          <p:cNvSpPr>
            <a:spLocks noChangeShapeType="1"/>
          </p:cNvSpPr>
          <p:nvPr/>
        </p:nvSpPr>
        <p:spPr bwMode="auto">
          <a:xfrm>
            <a:off x="228600" y="4572000"/>
            <a:ext cx="304800" cy="0"/>
          </a:xfrm>
          <a:prstGeom prst="line">
            <a:avLst/>
          </a:prstGeom>
          <a:noFill/>
          <a:ln w="9525">
            <a:solidFill>
              <a:schemeClr val="tx1"/>
            </a:solidFill>
            <a:round/>
            <a:headEnd/>
            <a:tailEnd type="triangle" w="med" len="med"/>
          </a:ln>
        </p:spPr>
        <p:txBody>
          <a:bodyPr wrap="none" anchor="ctr"/>
          <a:lstStyle/>
          <a:p>
            <a:endParaRPr lang="it-IT"/>
          </a:p>
        </p:txBody>
      </p:sp>
      <p:sp>
        <p:nvSpPr>
          <p:cNvPr id="61476" name="Line 36"/>
          <p:cNvSpPr>
            <a:spLocks noChangeShapeType="1"/>
          </p:cNvSpPr>
          <p:nvPr/>
        </p:nvSpPr>
        <p:spPr bwMode="auto">
          <a:xfrm>
            <a:off x="228600" y="5181600"/>
            <a:ext cx="304800" cy="0"/>
          </a:xfrm>
          <a:prstGeom prst="line">
            <a:avLst/>
          </a:prstGeom>
          <a:noFill/>
          <a:ln w="9525">
            <a:solidFill>
              <a:schemeClr val="tx1"/>
            </a:solidFill>
            <a:round/>
            <a:headEnd/>
            <a:tailEnd type="triangle" w="med" len="med"/>
          </a:ln>
        </p:spPr>
        <p:txBody>
          <a:bodyPr wrap="none" anchor="ctr"/>
          <a:lstStyle/>
          <a:p>
            <a:endParaRPr lang="it-IT"/>
          </a:p>
        </p:txBody>
      </p:sp>
      <p:sp>
        <p:nvSpPr>
          <p:cNvPr id="61477" name="Line 37"/>
          <p:cNvSpPr>
            <a:spLocks noChangeShapeType="1"/>
          </p:cNvSpPr>
          <p:nvPr/>
        </p:nvSpPr>
        <p:spPr bwMode="auto">
          <a:xfrm>
            <a:off x="3048000" y="3235325"/>
            <a:ext cx="457200" cy="0"/>
          </a:xfrm>
          <a:prstGeom prst="line">
            <a:avLst/>
          </a:prstGeom>
          <a:noFill/>
          <a:ln w="9525">
            <a:solidFill>
              <a:schemeClr val="tx1"/>
            </a:solidFill>
            <a:round/>
            <a:headEnd/>
            <a:tailEnd type="triangle" w="med" len="med"/>
          </a:ln>
        </p:spPr>
        <p:txBody>
          <a:bodyPr wrap="none" anchor="ctr"/>
          <a:lstStyle/>
          <a:p>
            <a:endParaRPr lang="it-IT"/>
          </a:p>
        </p:txBody>
      </p:sp>
      <p:sp>
        <p:nvSpPr>
          <p:cNvPr id="61478" name="Line 38"/>
          <p:cNvSpPr>
            <a:spLocks noChangeShapeType="1"/>
          </p:cNvSpPr>
          <p:nvPr/>
        </p:nvSpPr>
        <p:spPr bwMode="auto">
          <a:xfrm>
            <a:off x="3048000" y="4572000"/>
            <a:ext cx="457200" cy="0"/>
          </a:xfrm>
          <a:prstGeom prst="line">
            <a:avLst/>
          </a:prstGeom>
          <a:noFill/>
          <a:ln w="9525">
            <a:solidFill>
              <a:schemeClr val="tx1"/>
            </a:solidFill>
            <a:round/>
            <a:headEnd/>
            <a:tailEnd type="triangle" w="med" len="med"/>
          </a:ln>
        </p:spPr>
        <p:txBody>
          <a:bodyPr wrap="none" anchor="ctr"/>
          <a:lstStyle/>
          <a:p>
            <a:endParaRPr lang="it-IT"/>
          </a:p>
        </p:txBody>
      </p:sp>
      <p:sp>
        <p:nvSpPr>
          <p:cNvPr id="61479" name="Line 39"/>
          <p:cNvSpPr>
            <a:spLocks noChangeShapeType="1"/>
          </p:cNvSpPr>
          <p:nvPr/>
        </p:nvSpPr>
        <p:spPr bwMode="auto">
          <a:xfrm>
            <a:off x="3048000" y="5105400"/>
            <a:ext cx="457200" cy="0"/>
          </a:xfrm>
          <a:prstGeom prst="line">
            <a:avLst/>
          </a:prstGeom>
          <a:noFill/>
          <a:ln w="9525">
            <a:solidFill>
              <a:schemeClr val="tx1"/>
            </a:solidFill>
            <a:round/>
            <a:headEnd/>
            <a:tailEnd type="triangle" w="med" len="med"/>
          </a:ln>
        </p:spPr>
        <p:txBody>
          <a:bodyPr wrap="none" anchor="ctr"/>
          <a:lstStyle/>
          <a:p>
            <a:endParaRPr lang="it-IT"/>
          </a:p>
        </p:txBody>
      </p:sp>
      <p:sp>
        <p:nvSpPr>
          <p:cNvPr id="61480" name="Line 40"/>
          <p:cNvSpPr>
            <a:spLocks noChangeShapeType="1"/>
          </p:cNvSpPr>
          <p:nvPr/>
        </p:nvSpPr>
        <p:spPr bwMode="auto">
          <a:xfrm>
            <a:off x="3048000" y="5638800"/>
            <a:ext cx="457200" cy="0"/>
          </a:xfrm>
          <a:prstGeom prst="line">
            <a:avLst/>
          </a:prstGeom>
          <a:noFill/>
          <a:ln w="9525">
            <a:solidFill>
              <a:schemeClr val="tx1"/>
            </a:solidFill>
            <a:round/>
            <a:headEnd/>
            <a:tailEnd type="triangle" w="med" len="med"/>
          </a:ln>
        </p:spPr>
        <p:txBody>
          <a:bodyPr wrap="none" anchor="ctr"/>
          <a:lstStyle/>
          <a:p>
            <a:endParaRPr lang="it-IT"/>
          </a:p>
        </p:txBody>
      </p:sp>
      <p:sp>
        <p:nvSpPr>
          <p:cNvPr id="61481" name="Line 41"/>
          <p:cNvSpPr>
            <a:spLocks noChangeShapeType="1"/>
          </p:cNvSpPr>
          <p:nvPr/>
        </p:nvSpPr>
        <p:spPr bwMode="auto">
          <a:xfrm>
            <a:off x="3048000" y="6248400"/>
            <a:ext cx="457200" cy="0"/>
          </a:xfrm>
          <a:prstGeom prst="line">
            <a:avLst/>
          </a:prstGeom>
          <a:noFill/>
          <a:ln w="9525">
            <a:solidFill>
              <a:schemeClr val="tx1"/>
            </a:solidFill>
            <a:round/>
            <a:headEnd/>
            <a:tailEnd type="triangle" w="med" len="med"/>
          </a:ln>
        </p:spPr>
        <p:txBody>
          <a:bodyPr wrap="none" anchor="ctr"/>
          <a:lstStyle/>
          <a:p>
            <a:endParaRPr lang="it-IT"/>
          </a:p>
        </p:txBody>
      </p:sp>
      <p:sp>
        <p:nvSpPr>
          <p:cNvPr id="61482" name="Line 42"/>
          <p:cNvSpPr>
            <a:spLocks noChangeShapeType="1"/>
          </p:cNvSpPr>
          <p:nvPr/>
        </p:nvSpPr>
        <p:spPr bwMode="auto">
          <a:xfrm>
            <a:off x="3048000" y="3886200"/>
            <a:ext cx="457200" cy="0"/>
          </a:xfrm>
          <a:prstGeom prst="line">
            <a:avLst/>
          </a:prstGeom>
          <a:noFill/>
          <a:ln w="9525">
            <a:solidFill>
              <a:schemeClr val="tx1"/>
            </a:solidFill>
            <a:round/>
            <a:headEnd/>
            <a:tailEnd type="triangle" w="med" len="med"/>
          </a:ln>
        </p:spPr>
        <p:txBody>
          <a:bodyPr wrap="none" anchor="ctr"/>
          <a:lstStyle/>
          <a:p>
            <a:endParaRPr lang="it-IT"/>
          </a:p>
        </p:txBody>
      </p:sp>
      <p:sp>
        <p:nvSpPr>
          <p:cNvPr id="61483" name="Line 43"/>
          <p:cNvSpPr>
            <a:spLocks noChangeShapeType="1"/>
          </p:cNvSpPr>
          <p:nvPr/>
        </p:nvSpPr>
        <p:spPr bwMode="auto">
          <a:xfrm>
            <a:off x="5410200" y="3454400"/>
            <a:ext cx="228600" cy="0"/>
          </a:xfrm>
          <a:prstGeom prst="line">
            <a:avLst/>
          </a:prstGeom>
          <a:noFill/>
          <a:ln w="9525">
            <a:solidFill>
              <a:schemeClr val="tx1"/>
            </a:solidFill>
            <a:round/>
            <a:headEnd/>
            <a:tailEnd type="triangle" w="med" len="med"/>
          </a:ln>
        </p:spPr>
        <p:txBody>
          <a:bodyPr wrap="none" anchor="ctr"/>
          <a:lstStyle/>
          <a:p>
            <a:endParaRPr lang="it-IT"/>
          </a:p>
        </p:txBody>
      </p:sp>
      <p:sp>
        <p:nvSpPr>
          <p:cNvPr id="61484" name="Line 44"/>
          <p:cNvSpPr>
            <a:spLocks noChangeShapeType="1"/>
          </p:cNvSpPr>
          <p:nvPr/>
        </p:nvSpPr>
        <p:spPr bwMode="auto">
          <a:xfrm>
            <a:off x="5410200" y="4191000"/>
            <a:ext cx="228600" cy="0"/>
          </a:xfrm>
          <a:prstGeom prst="line">
            <a:avLst/>
          </a:prstGeom>
          <a:noFill/>
          <a:ln w="9525">
            <a:solidFill>
              <a:schemeClr val="tx1"/>
            </a:solidFill>
            <a:round/>
            <a:headEnd/>
            <a:tailEnd type="triangle" w="med" len="med"/>
          </a:ln>
        </p:spPr>
        <p:txBody>
          <a:bodyPr wrap="none" anchor="ctr"/>
          <a:lstStyle/>
          <a:p>
            <a:endParaRPr lang="it-IT"/>
          </a:p>
        </p:txBody>
      </p:sp>
      <p:sp>
        <p:nvSpPr>
          <p:cNvPr id="61485" name="Line 45"/>
          <p:cNvSpPr>
            <a:spLocks noChangeShapeType="1"/>
          </p:cNvSpPr>
          <p:nvPr/>
        </p:nvSpPr>
        <p:spPr bwMode="auto">
          <a:xfrm>
            <a:off x="5410200" y="4953000"/>
            <a:ext cx="228600" cy="0"/>
          </a:xfrm>
          <a:prstGeom prst="line">
            <a:avLst/>
          </a:prstGeom>
          <a:noFill/>
          <a:ln w="9525">
            <a:solidFill>
              <a:schemeClr val="tx1"/>
            </a:solidFill>
            <a:round/>
            <a:headEnd/>
            <a:tailEnd type="triangle" w="med" len="med"/>
          </a:ln>
        </p:spPr>
        <p:txBody>
          <a:bodyPr wrap="none" anchor="ctr"/>
          <a:lstStyle/>
          <a:p>
            <a:endParaRPr lang="it-IT"/>
          </a:p>
        </p:txBody>
      </p:sp>
      <p:sp>
        <p:nvSpPr>
          <p:cNvPr id="61486" name="Rectangle 46"/>
          <p:cNvSpPr>
            <a:spLocks noGrp="1" noChangeArrowheads="1"/>
          </p:cNvSpPr>
          <p:nvPr>
            <p:ph type="title"/>
          </p:nvPr>
        </p:nvSpPr>
        <p:spPr>
          <a:xfrm>
            <a:off x="457200" y="152400"/>
            <a:ext cx="8458200" cy="1143000"/>
          </a:xfrm>
        </p:spPr>
        <p:txBody>
          <a:bodyPr/>
          <a:lstStyle/>
          <a:p>
            <a:pPr algn="ctr" eaLnBrk="1" hangingPunct="1">
              <a:tabLst>
                <a:tab pos="4041775" algn="l"/>
              </a:tabLst>
            </a:pPr>
            <a:r>
              <a:rPr lang="it-IT" altLang="it-IT" sz="4000" b="1" smtClean="0">
                <a:solidFill>
                  <a:srgbClr val="FFFF00"/>
                </a:solidFill>
                <a:effectLst/>
              </a:rPr>
              <a:t>Complicanze non motorie e comorbilità</a:t>
            </a:r>
          </a:p>
        </p:txBody>
      </p:sp>
      <p:sp>
        <p:nvSpPr>
          <p:cNvPr id="61487" name="Line 47"/>
          <p:cNvSpPr>
            <a:spLocks noChangeShapeType="1"/>
          </p:cNvSpPr>
          <p:nvPr/>
        </p:nvSpPr>
        <p:spPr bwMode="auto">
          <a:xfrm>
            <a:off x="7467600" y="2895600"/>
            <a:ext cx="0" cy="2971800"/>
          </a:xfrm>
          <a:prstGeom prst="line">
            <a:avLst/>
          </a:prstGeom>
          <a:noFill/>
          <a:ln w="9525">
            <a:solidFill>
              <a:schemeClr val="tx1"/>
            </a:solidFill>
            <a:round/>
            <a:headEnd/>
            <a:tailEnd/>
          </a:ln>
        </p:spPr>
        <p:txBody>
          <a:bodyPr/>
          <a:lstStyle/>
          <a:p>
            <a:endParaRPr lang="it-IT"/>
          </a:p>
        </p:txBody>
      </p:sp>
      <p:sp>
        <p:nvSpPr>
          <p:cNvPr id="61488" name="Line 48"/>
          <p:cNvSpPr>
            <a:spLocks noChangeShapeType="1"/>
          </p:cNvSpPr>
          <p:nvPr/>
        </p:nvSpPr>
        <p:spPr bwMode="auto">
          <a:xfrm>
            <a:off x="7467600" y="5867400"/>
            <a:ext cx="304800" cy="0"/>
          </a:xfrm>
          <a:prstGeom prst="line">
            <a:avLst/>
          </a:prstGeom>
          <a:noFill/>
          <a:ln w="9525">
            <a:solidFill>
              <a:schemeClr val="tx1"/>
            </a:solidFill>
            <a:round/>
            <a:headEnd/>
            <a:tailEnd type="triangle" w="med" len="med"/>
          </a:ln>
        </p:spPr>
        <p:txBody>
          <a:bodyPr/>
          <a:lstStyle/>
          <a:p>
            <a:endParaRPr lang="it-IT"/>
          </a:p>
        </p:txBody>
      </p:sp>
      <p:sp>
        <p:nvSpPr>
          <p:cNvPr id="61489" name="Line 49"/>
          <p:cNvSpPr>
            <a:spLocks noChangeShapeType="1"/>
          </p:cNvSpPr>
          <p:nvPr/>
        </p:nvSpPr>
        <p:spPr bwMode="auto">
          <a:xfrm>
            <a:off x="7467600" y="4876800"/>
            <a:ext cx="304800" cy="0"/>
          </a:xfrm>
          <a:prstGeom prst="line">
            <a:avLst/>
          </a:prstGeom>
          <a:noFill/>
          <a:ln w="9525">
            <a:solidFill>
              <a:schemeClr val="tx1"/>
            </a:solidFill>
            <a:round/>
            <a:headEnd/>
            <a:tailEnd type="triangle" w="med" len="med"/>
          </a:ln>
        </p:spPr>
        <p:txBody>
          <a:bodyPr/>
          <a:lstStyle/>
          <a:p>
            <a:endParaRPr lang="it-IT"/>
          </a:p>
        </p:txBody>
      </p:sp>
      <p:sp>
        <p:nvSpPr>
          <p:cNvPr id="61490" name="Line 50"/>
          <p:cNvSpPr>
            <a:spLocks noChangeShapeType="1"/>
          </p:cNvSpPr>
          <p:nvPr/>
        </p:nvSpPr>
        <p:spPr bwMode="auto">
          <a:xfrm>
            <a:off x="7467600" y="4267200"/>
            <a:ext cx="228600" cy="0"/>
          </a:xfrm>
          <a:prstGeom prst="line">
            <a:avLst/>
          </a:prstGeom>
          <a:noFill/>
          <a:ln w="9525">
            <a:solidFill>
              <a:schemeClr val="tx1"/>
            </a:solidFill>
            <a:round/>
            <a:headEnd/>
            <a:tailEnd type="triangle" w="med" len="med"/>
          </a:ln>
        </p:spPr>
        <p:txBody>
          <a:bodyPr/>
          <a:lstStyle/>
          <a:p>
            <a:endParaRPr lang="it-IT"/>
          </a:p>
        </p:txBody>
      </p:sp>
      <p:sp>
        <p:nvSpPr>
          <p:cNvPr id="61491" name="Line 51"/>
          <p:cNvSpPr>
            <a:spLocks noChangeShapeType="1"/>
          </p:cNvSpPr>
          <p:nvPr/>
        </p:nvSpPr>
        <p:spPr bwMode="auto">
          <a:xfrm>
            <a:off x="7467600" y="3505200"/>
            <a:ext cx="228600" cy="0"/>
          </a:xfrm>
          <a:prstGeom prst="line">
            <a:avLst/>
          </a:prstGeom>
          <a:noFill/>
          <a:ln w="9525">
            <a:solidFill>
              <a:schemeClr val="tx1"/>
            </a:solidFill>
            <a:round/>
            <a:headEnd/>
            <a:tailEnd type="triangle" w="med" len="med"/>
          </a:ln>
        </p:spPr>
        <p:txBody>
          <a:bodyPr/>
          <a:lstStyle/>
          <a:p>
            <a:endParaRPr lang="it-IT"/>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eaLnBrk="1" hangingPunct="1"/>
            <a:r>
              <a:rPr lang="it-IT" sz="4000" b="1" smtClean="0">
                <a:solidFill>
                  <a:srgbClr val="FFFF00"/>
                </a:solidFill>
                <a:effectLst/>
              </a:rPr>
              <a:t>Malattia di Parkinson e Psicosi</a:t>
            </a:r>
          </a:p>
        </p:txBody>
      </p:sp>
      <p:sp>
        <p:nvSpPr>
          <p:cNvPr id="177155" name="Rectangle 3"/>
          <p:cNvSpPr>
            <a:spLocks noGrp="1" noChangeArrowheads="1"/>
          </p:cNvSpPr>
          <p:nvPr>
            <p:ph type="body" idx="1"/>
          </p:nvPr>
        </p:nvSpPr>
        <p:spPr>
          <a:xfrm>
            <a:off x="457200" y="2133600"/>
            <a:ext cx="8229600" cy="3886200"/>
          </a:xfrm>
        </p:spPr>
        <p:txBody>
          <a:bodyPr/>
          <a:lstStyle/>
          <a:p>
            <a:pPr eaLnBrk="1" hangingPunct="1">
              <a:defRPr/>
            </a:pPr>
            <a:r>
              <a:rPr lang="en-US" sz="2800" smtClean="0"/>
              <a:t>Compare in &lt; 10% dei pazienti non trattati</a:t>
            </a:r>
          </a:p>
          <a:p>
            <a:pPr eaLnBrk="1" hangingPunct="1">
              <a:defRPr/>
            </a:pPr>
            <a:r>
              <a:rPr lang="en-US" sz="2800" smtClean="0"/>
              <a:t>Se è precoce nel corso della MP, considerare la diagnosi di demenza a corpi di Lewy</a:t>
            </a:r>
          </a:p>
          <a:p>
            <a:pPr eaLnBrk="1" hangingPunct="1">
              <a:defRPr/>
            </a:pPr>
            <a:r>
              <a:rPr lang="en-US" sz="2800" smtClean="0"/>
              <a:t>Generalmente dovuta al trattamento dopaminergico della MP:</a:t>
            </a:r>
          </a:p>
          <a:p>
            <a:pPr lvl="1" eaLnBrk="1" hangingPunct="1">
              <a:defRPr/>
            </a:pPr>
            <a:r>
              <a:rPr lang="en-US" smtClean="0"/>
              <a:t>15-40% hanno illusioni o allucinazioni </a:t>
            </a:r>
          </a:p>
          <a:p>
            <a:pPr lvl="1" eaLnBrk="1" hangingPunct="1">
              <a:defRPr/>
            </a:pPr>
            <a:r>
              <a:rPr lang="en-US" smtClean="0"/>
              <a:t>5% hanno sintomi psicotici complessi e deliri persecutori</a:t>
            </a:r>
          </a:p>
          <a:p>
            <a:pPr lvl="2" eaLnBrk="1" hangingPunct="1">
              <a:buFontTx/>
              <a:buNone/>
              <a:defRPr/>
            </a:pPr>
            <a:endParaRPr lang="it-IT" sz="2800" smtClean="0"/>
          </a:p>
          <a:p>
            <a:pPr lvl="1" eaLnBrk="1" hangingPunct="1">
              <a:buFont typeface="Tahoma" pitchFamily="34" charset="0"/>
              <a:buNone/>
              <a:defRPr/>
            </a:pPr>
            <a:endParaRPr lang="en-US"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it-IT" sz="4000" b="1" smtClean="0">
                <a:solidFill>
                  <a:srgbClr val="FFFF00"/>
                </a:solidFill>
                <a:effectLst/>
              </a:rPr>
              <a:t>Malattia di Parkinson e Psicosi</a:t>
            </a:r>
          </a:p>
        </p:txBody>
      </p:sp>
      <p:sp>
        <p:nvSpPr>
          <p:cNvPr id="179203" name="Rectangle 3"/>
          <p:cNvSpPr>
            <a:spLocks noGrp="1" noChangeArrowheads="1"/>
          </p:cNvSpPr>
          <p:nvPr>
            <p:ph type="body" idx="1"/>
          </p:nvPr>
        </p:nvSpPr>
        <p:spPr/>
        <p:txBody>
          <a:bodyPr/>
          <a:lstStyle/>
          <a:p>
            <a:pPr algn="ctr" eaLnBrk="1" hangingPunct="1">
              <a:lnSpc>
                <a:spcPct val="80000"/>
              </a:lnSpc>
              <a:buFontTx/>
              <a:buNone/>
              <a:defRPr/>
            </a:pPr>
            <a:r>
              <a:rPr lang="en-US" sz="2800" b="1" smtClean="0">
                <a:solidFill>
                  <a:schemeClr val="hlink"/>
                </a:solidFill>
              </a:rPr>
              <a:t>Fattori di rischio</a:t>
            </a:r>
          </a:p>
          <a:p>
            <a:pPr algn="ctr" eaLnBrk="1" hangingPunct="1">
              <a:lnSpc>
                <a:spcPct val="80000"/>
              </a:lnSpc>
              <a:buFontTx/>
              <a:buNone/>
              <a:defRPr/>
            </a:pPr>
            <a:endParaRPr lang="en-US" sz="2400" b="1" smtClean="0">
              <a:solidFill>
                <a:schemeClr val="hlink"/>
              </a:solidFill>
            </a:endParaRPr>
          </a:p>
          <a:p>
            <a:pPr eaLnBrk="1" hangingPunct="1">
              <a:lnSpc>
                <a:spcPct val="80000"/>
              </a:lnSpc>
              <a:defRPr/>
            </a:pPr>
            <a:r>
              <a:rPr lang="en-US" sz="2400" smtClean="0"/>
              <a:t>Esposizione alla medicazione antiparkinson ma non correlata al dosaggio ed alla durata del trattamento</a:t>
            </a:r>
          </a:p>
          <a:p>
            <a:pPr eaLnBrk="1" hangingPunct="1">
              <a:lnSpc>
                <a:spcPct val="80000"/>
              </a:lnSpc>
              <a:defRPr/>
            </a:pPr>
            <a:r>
              <a:rPr lang="en-US" sz="2400" smtClean="0"/>
              <a:t>Polifarmacoterapia </a:t>
            </a:r>
          </a:p>
          <a:p>
            <a:pPr eaLnBrk="1" hangingPunct="1">
              <a:lnSpc>
                <a:spcPct val="80000"/>
              </a:lnSpc>
              <a:defRPr/>
            </a:pPr>
            <a:r>
              <a:rPr lang="en-US" sz="2400" smtClean="0"/>
              <a:t>Età avanzata </a:t>
            </a:r>
          </a:p>
          <a:p>
            <a:pPr eaLnBrk="1" hangingPunct="1">
              <a:lnSpc>
                <a:spcPct val="80000"/>
              </a:lnSpc>
              <a:defRPr/>
            </a:pPr>
            <a:r>
              <a:rPr lang="en-US" sz="2400" smtClean="0"/>
              <a:t>Deficit cognitivo più grave </a:t>
            </a:r>
          </a:p>
          <a:p>
            <a:pPr eaLnBrk="1" hangingPunct="1">
              <a:lnSpc>
                <a:spcPct val="80000"/>
              </a:lnSpc>
              <a:defRPr/>
            </a:pPr>
            <a:r>
              <a:rPr lang="en-US" sz="2400" smtClean="0"/>
              <a:t>Severità della MP più grave </a:t>
            </a:r>
          </a:p>
          <a:p>
            <a:pPr eaLnBrk="1" hangingPunct="1">
              <a:lnSpc>
                <a:spcPct val="80000"/>
              </a:lnSpc>
              <a:defRPr/>
            </a:pPr>
            <a:r>
              <a:rPr lang="en-US" sz="2400" smtClean="0"/>
              <a:t>Durata della MP più lunga </a:t>
            </a:r>
          </a:p>
          <a:p>
            <a:pPr eaLnBrk="1" hangingPunct="1">
              <a:lnSpc>
                <a:spcPct val="80000"/>
              </a:lnSpc>
              <a:defRPr/>
            </a:pPr>
            <a:r>
              <a:rPr lang="en-US" sz="2400" smtClean="0"/>
              <a:t>Depressione e ansia in comorbidità </a:t>
            </a:r>
          </a:p>
          <a:p>
            <a:pPr eaLnBrk="1" hangingPunct="1">
              <a:lnSpc>
                <a:spcPct val="80000"/>
              </a:lnSpc>
              <a:defRPr/>
            </a:pPr>
            <a:r>
              <a:rPr lang="en-US" sz="2400" smtClean="0"/>
              <a:t>Disturbi del sonno in comorbidità</a:t>
            </a:r>
            <a:endParaRPr lang="it-IT" sz="24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it-IT" sz="4000" b="1" smtClean="0">
                <a:solidFill>
                  <a:srgbClr val="FFFF00"/>
                </a:solidFill>
                <a:effectLst/>
              </a:rPr>
              <a:t>Malattia di Parkinson e Psicosi</a:t>
            </a:r>
          </a:p>
        </p:txBody>
      </p:sp>
      <p:sp>
        <p:nvSpPr>
          <p:cNvPr id="178179" name="Rectangle 3"/>
          <p:cNvSpPr>
            <a:spLocks noGrp="1" noChangeArrowheads="1"/>
          </p:cNvSpPr>
          <p:nvPr>
            <p:ph type="body" idx="1"/>
          </p:nvPr>
        </p:nvSpPr>
        <p:spPr/>
        <p:txBody>
          <a:bodyPr/>
          <a:lstStyle/>
          <a:p>
            <a:pPr algn="ctr" eaLnBrk="1" hangingPunct="1">
              <a:buFontTx/>
              <a:buNone/>
              <a:defRPr/>
            </a:pPr>
            <a:r>
              <a:rPr lang="en-US" sz="2800" b="1" smtClean="0">
                <a:solidFill>
                  <a:schemeClr val="hlink"/>
                </a:solidFill>
                <a:effectLst/>
              </a:rPr>
              <a:t>Gestione</a:t>
            </a:r>
          </a:p>
          <a:p>
            <a:pPr algn="ctr" eaLnBrk="1" hangingPunct="1">
              <a:buFontTx/>
              <a:buNone/>
              <a:defRPr/>
            </a:pPr>
            <a:endParaRPr lang="en-US" sz="2800" b="1" smtClean="0">
              <a:solidFill>
                <a:schemeClr val="hlink"/>
              </a:solidFill>
              <a:effectLst/>
            </a:endParaRPr>
          </a:p>
          <a:p>
            <a:pPr eaLnBrk="1" hangingPunct="1">
              <a:buClr>
                <a:schemeClr val="tx1"/>
              </a:buClr>
              <a:defRPr/>
            </a:pPr>
            <a:r>
              <a:rPr lang="en-US" sz="2000" smtClean="0"/>
              <a:t>Ridurre gradualmente il trattamento farmacologico della MP, se possibile, nel seguente ordine:</a:t>
            </a:r>
          </a:p>
          <a:p>
            <a:pPr eaLnBrk="1" hangingPunct="1">
              <a:buClr>
                <a:schemeClr val="tx1"/>
              </a:buClr>
              <a:buFontTx/>
              <a:buNone/>
              <a:defRPr/>
            </a:pPr>
            <a:r>
              <a:rPr lang="en-US" sz="2000" smtClean="0"/>
              <a:t>	anticolinergici</a:t>
            </a:r>
            <a:r>
              <a:rPr lang="en-US" sz="2000" smtClean="0">
                <a:cs typeface="Tahoma" pitchFamily="34" charset="0"/>
              </a:rPr>
              <a:t>&lt;</a:t>
            </a:r>
            <a:r>
              <a:rPr lang="en-US" sz="2000" smtClean="0"/>
              <a:t>selegilina</a:t>
            </a:r>
            <a:r>
              <a:rPr lang="en-US" sz="2000" smtClean="0">
                <a:cs typeface="Tahoma" pitchFamily="34" charset="0"/>
              </a:rPr>
              <a:t>&lt;</a:t>
            </a:r>
            <a:r>
              <a:rPr lang="en-US" sz="2000" smtClean="0"/>
              <a:t>amantadina</a:t>
            </a:r>
            <a:r>
              <a:rPr lang="en-US" sz="2000" smtClean="0">
                <a:cs typeface="Tahoma" pitchFamily="34" charset="0"/>
              </a:rPr>
              <a:t>&lt;d</a:t>
            </a:r>
            <a:r>
              <a:rPr lang="en-US" sz="2000" smtClean="0"/>
              <a:t>opamino agonisti</a:t>
            </a:r>
            <a:r>
              <a:rPr lang="en-US" sz="2000" smtClean="0">
                <a:cs typeface="Tahoma" pitchFamily="34" charset="0"/>
              </a:rPr>
              <a:t>&lt;i</a:t>
            </a:r>
            <a:r>
              <a:rPr lang="en-US" sz="2000" smtClean="0"/>
              <a:t>nibitori delle COMT</a:t>
            </a:r>
            <a:r>
              <a:rPr lang="en-US" sz="2000" smtClean="0">
                <a:cs typeface="Tahoma" pitchFamily="34" charset="0"/>
              </a:rPr>
              <a:t>&lt;</a:t>
            </a:r>
            <a:r>
              <a:rPr lang="en-US" sz="2000" smtClean="0"/>
              <a:t>Levo-dopa</a:t>
            </a:r>
          </a:p>
          <a:p>
            <a:pPr eaLnBrk="1" hangingPunct="1">
              <a:buClr>
                <a:schemeClr val="tx1"/>
              </a:buClr>
              <a:defRPr/>
            </a:pPr>
            <a:r>
              <a:rPr lang="en-US" sz="2000" smtClean="0"/>
              <a:t>Se il deficit cognitivo o la demenza può essere un fattore possibile, considerare l’utilità di un inibitore della colinesterasi [rivastigmina]</a:t>
            </a:r>
          </a:p>
          <a:p>
            <a:pPr eaLnBrk="1" hangingPunct="1">
              <a:buClr>
                <a:schemeClr val="tx1"/>
              </a:buClr>
              <a:defRPr/>
            </a:pPr>
            <a:r>
              <a:rPr lang="en-US" sz="2000" smtClean="0"/>
              <a:t>Per psicosi persistenti o problematiche, considerare l’uso di un antipsicotico atipico [privo di effetti collaterali extrapiramidali]: quetiapina, clozapina, aripiprazolo</a:t>
            </a:r>
          </a:p>
          <a:p>
            <a:pPr eaLnBrk="1" hangingPunct="1">
              <a:defRPr/>
            </a:pPr>
            <a:endParaRPr lang="it-IT" sz="2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0"/>
            <a:ext cx="8229600" cy="1384300"/>
          </a:xfrm>
        </p:spPr>
        <p:txBody>
          <a:bodyPr/>
          <a:lstStyle/>
          <a:p>
            <a:pPr algn="ctr" eaLnBrk="1" hangingPunct="1"/>
            <a:r>
              <a:rPr lang="en-GB" altLang="it-IT" b="1" smtClean="0">
                <a:solidFill>
                  <a:srgbClr val="FF9900"/>
                </a:solidFill>
                <a:effectLst/>
              </a:rPr>
              <a:t>Amantadina</a:t>
            </a:r>
            <a:endParaRPr lang="it-IT" b="1" smtClean="0">
              <a:solidFill>
                <a:srgbClr val="FF9900"/>
              </a:solidFill>
              <a:effectLst/>
            </a:endParaRPr>
          </a:p>
        </p:txBody>
      </p:sp>
      <p:sp>
        <p:nvSpPr>
          <p:cNvPr id="7171" name="Rectangle 3"/>
          <p:cNvSpPr>
            <a:spLocks noGrp="1" noChangeArrowheads="1"/>
          </p:cNvSpPr>
          <p:nvPr>
            <p:ph type="body" idx="1"/>
          </p:nvPr>
        </p:nvSpPr>
        <p:spPr>
          <a:xfrm>
            <a:off x="539750" y="1628775"/>
            <a:ext cx="8001000" cy="4267200"/>
          </a:xfrm>
        </p:spPr>
        <p:txBody>
          <a:bodyPr/>
          <a:lstStyle/>
          <a:p>
            <a:pPr eaLnBrk="1" hangingPunct="1">
              <a:lnSpc>
                <a:spcPct val="110000"/>
              </a:lnSpc>
              <a:defRPr/>
            </a:pPr>
            <a:r>
              <a:rPr lang="en-GB" altLang="it-IT" sz="2400" smtClean="0"/>
              <a:t>Conosciuto come agente antivirale, è noto che l’amantadina inibisce la ricaptazione della dopamina, stimola i recettori dopaminergici favorendo il rilascio di dopamina e probabilmente esplica un’azione anticolinergica periferica</a:t>
            </a:r>
          </a:p>
          <a:p>
            <a:pPr eaLnBrk="1" hangingPunct="1">
              <a:lnSpc>
                <a:spcPct val="110000"/>
              </a:lnSpc>
              <a:defRPr/>
            </a:pPr>
            <a:r>
              <a:rPr lang="en-GB" altLang="it-IT" sz="2400" smtClean="0"/>
              <a:t>Recentemente è stata riconosciuta all’amantadina una</a:t>
            </a:r>
            <a:r>
              <a:rPr lang="en-GB" altLang="it-IT" sz="2400" smtClean="0">
                <a:solidFill>
                  <a:schemeClr val="hlink"/>
                </a:solidFill>
              </a:rPr>
              <a:t> </a:t>
            </a:r>
            <a:r>
              <a:rPr lang="en-GB" altLang="it-IT" sz="2400" smtClean="0"/>
              <a:t>efficacia nel </a:t>
            </a:r>
            <a:r>
              <a:rPr lang="en-GB" altLang="it-IT" sz="2400" smtClean="0">
                <a:solidFill>
                  <a:schemeClr val="accent2"/>
                </a:solidFill>
              </a:rPr>
              <a:t>controllo delle discinesie indotte da levodopa</a:t>
            </a:r>
            <a:r>
              <a:rPr lang="en-GB" altLang="it-IT" sz="2400" smtClean="0"/>
              <a:t>, azione che probabilmente si esplica  per il blocco della trasmissione glutamatergica [antagonismo a livello del recettore N-metil-D-aspartato]</a:t>
            </a:r>
            <a:endParaRPr lang="it-IT" altLang="it-IT" sz="2400" smtClean="0"/>
          </a:p>
          <a:p>
            <a:pPr eaLnBrk="1" hangingPunct="1">
              <a:lnSpc>
                <a:spcPct val="80000"/>
              </a:lnSpc>
              <a:buFontTx/>
              <a:buNone/>
              <a:defRPr/>
            </a:pPr>
            <a:endParaRPr lang="it-IT" sz="2400" smtClean="0">
              <a:solidFill>
                <a:schemeClr val="hlink"/>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755650" y="765175"/>
            <a:ext cx="8005763" cy="990600"/>
          </a:xfrm>
        </p:spPr>
        <p:txBody>
          <a:bodyPr/>
          <a:lstStyle/>
          <a:p>
            <a:pPr algn="ctr" eaLnBrk="1" hangingPunct="1">
              <a:tabLst>
                <a:tab pos="4041775" algn="l"/>
              </a:tabLst>
              <a:defRPr/>
            </a:pPr>
            <a:r>
              <a:rPr lang="it-IT" altLang="it-IT" sz="4000" b="1" smtClean="0">
                <a:solidFill>
                  <a:srgbClr val="FFFF00"/>
                </a:solidFill>
                <a:effectLst/>
              </a:rPr>
              <a:t>Malattia di Parkinson</a:t>
            </a:r>
            <a:r>
              <a:rPr lang="it-IT" altLang="it-IT" b="1" smtClean="0">
                <a:solidFill>
                  <a:srgbClr val="FFFF00"/>
                </a:solidFill>
                <a:effectLst/>
              </a:rPr>
              <a:t> </a:t>
            </a:r>
            <a:r>
              <a:rPr lang="it-IT" altLang="it-IT" sz="4000" b="1" smtClean="0">
                <a:solidFill>
                  <a:srgbClr val="FFFF00"/>
                </a:solidFill>
                <a:effectLst/>
              </a:rPr>
              <a:t>e Depressione</a:t>
            </a:r>
            <a:r>
              <a:rPr lang="it-IT" altLang="it-IT" sz="4000" b="1" smtClean="0">
                <a:solidFill>
                  <a:schemeClr val="accent2"/>
                </a:solidFill>
              </a:rPr>
              <a:t> </a:t>
            </a:r>
            <a:br>
              <a:rPr lang="it-IT" altLang="it-IT" sz="4000" b="1" smtClean="0">
                <a:solidFill>
                  <a:schemeClr val="accent2"/>
                </a:solidFill>
              </a:rPr>
            </a:br>
            <a:endParaRPr lang="it-IT" altLang="it-IT" sz="4000" b="1" smtClean="0">
              <a:solidFill>
                <a:schemeClr val="accent2"/>
              </a:solidFill>
            </a:endParaRPr>
          </a:p>
        </p:txBody>
      </p:sp>
      <p:sp>
        <p:nvSpPr>
          <p:cNvPr id="137219" name="Rectangle 3"/>
          <p:cNvSpPr>
            <a:spLocks noGrp="1" noChangeArrowheads="1"/>
          </p:cNvSpPr>
          <p:nvPr>
            <p:ph type="body" idx="1"/>
          </p:nvPr>
        </p:nvSpPr>
        <p:spPr>
          <a:xfrm>
            <a:off x="460375" y="2843213"/>
            <a:ext cx="8229600" cy="2947987"/>
          </a:xfrm>
        </p:spPr>
        <p:txBody>
          <a:bodyPr/>
          <a:lstStyle/>
          <a:p>
            <a:pPr eaLnBrk="1" hangingPunct="1">
              <a:lnSpc>
                <a:spcPct val="130000"/>
              </a:lnSpc>
              <a:defRPr/>
            </a:pPr>
            <a:r>
              <a:rPr lang="it-IT" altLang="it-IT" smtClean="0"/>
              <a:t>La depressione è il disturbo psichico più comunemente associato alla Malattia di Parkinson: la frequenza media di incidenza è pari al 40% (range 4-70%)</a:t>
            </a:r>
            <a:br>
              <a:rPr lang="it-IT" altLang="it-IT" smtClean="0"/>
            </a:br>
            <a:r>
              <a:rPr lang="it-IT" altLang="it-IT" smtClean="0"/>
              <a:t>						</a:t>
            </a:r>
            <a:endParaRPr lang="it-IT" altLang="it-IT" sz="2400" smtClean="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algn="ctr" eaLnBrk="1" hangingPunct="1">
              <a:defRPr/>
            </a:pPr>
            <a:r>
              <a:rPr lang="it-IT" altLang="it-IT" sz="4000" b="1" smtClean="0">
                <a:solidFill>
                  <a:srgbClr val="FFFF00"/>
                </a:solidFill>
                <a:effectLst/>
              </a:rPr>
              <a:t>Malattia di Parkinson</a:t>
            </a:r>
            <a:r>
              <a:rPr lang="it-IT" altLang="it-IT" b="1" smtClean="0">
                <a:solidFill>
                  <a:srgbClr val="FFFF00"/>
                </a:solidFill>
                <a:effectLst/>
              </a:rPr>
              <a:t> </a:t>
            </a:r>
            <a:r>
              <a:rPr lang="it-IT" altLang="it-IT" sz="4000" b="1" smtClean="0">
                <a:solidFill>
                  <a:srgbClr val="FFFF00"/>
                </a:solidFill>
                <a:effectLst/>
              </a:rPr>
              <a:t>e Depressione</a:t>
            </a:r>
            <a:r>
              <a:rPr lang="it-IT" altLang="it-IT" sz="4000" b="1" smtClean="0">
                <a:solidFill>
                  <a:schemeClr val="accent2"/>
                </a:solidFill>
              </a:rPr>
              <a:t> </a:t>
            </a:r>
            <a:br>
              <a:rPr lang="it-IT" altLang="it-IT" sz="4000" b="1" smtClean="0">
                <a:solidFill>
                  <a:schemeClr val="accent2"/>
                </a:solidFill>
              </a:rPr>
            </a:br>
            <a:endParaRPr lang="it-IT" sz="4000" b="1" smtClean="0">
              <a:solidFill>
                <a:schemeClr val="accent2"/>
              </a:solidFill>
            </a:endParaRPr>
          </a:p>
        </p:txBody>
      </p:sp>
      <p:sp>
        <p:nvSpPr>
          <p:cNvPr id="146435" name="Rectangle 3"/>
          <p:cNvSpPr>
            <a:spLocks noGrp="1" noChangeArrowheads="1"/>
          </p:cNvSpPr>
          <p:nvPr>
            <p:ph type="body" idx="1"/>
          </p:nvPr>
        </p:nvSpPr>
        <p:spPr/>
        <p:txBody>
          <a:bodyPr/>
          <a:lstStyle/>
          <a:p>
            <a:pPr eaLnBrk="1" hangingPunct="1">
              <a:lnSpc>
                <a:spcPct val="80000"/>
              </a:lnSpc>
              <a:defRPr/>
            </a:pPr>
            <a:r>
              <a:rPr lang="it-IT" sz="2800" smtClean="0"/>
              <a:t>Ipotesi circa l’esistenza di una personalità parkinsoniana, definibile come un carattere introverso e poco flessibile, preciso e puntuale, metodico e abitudinario </a:t>
            </a:r>
          </a:p>
          <a:p>
            <a:pPr eaLnBrk="1" hangingPunct="1">
              <a:lnSpc>
                <a:spcPct val="80000"/>
              </a:lnSpc>
              <a:defRPr/>
            </a:pPr>
            <a:r>
              <a:rPr lang="it-IT" sz="2800" smtClean="0"/>
              <a:t>Possibilità che i sintomi depressivi siano premonitori di un successivo sviluppo della malattia di Parkinson </a:t>
            </a:r>
          </a:p>
          <a:p>
            <a:pPr eaLnBrk="1" hangingPunct="1">
              <a:lnSpc>
                <a:spcPct val="80000"/>
              </a:lnSpc>
              <a:defRPr/>
            </a:pPr>
            <a:r>
              <a:rPr lang="it-IT" sz="2800" smtClean="0"/>
              <a:t>La depressione va considerata parte integrante della sintomatologia parkinsoniana come anedonia e richiede uno specifico trattamento farmacologico [serotoninergici, triciclici]</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eaLnBrk="1" hangingPunct="1"/>
            <a:r>
              <a:rPr lang="it-IT" altLang="it-IT" sz="4000" b="1" smtClean="0">
                <a:solidFill>
                  <a:srgbClr val="FFFF00"/>
                </a:solidFill>
                <a:effectLst/>
              </a:rPr>
              <a:t>Malattia di Parkinson</a:t>
            </a:r>
            <a:r>
              <a:rPr lang="it-IT" altLang="it-IT" b="1" smtClean="0">
                <a:solidFill>
                  <a:srgbClr val="FFFF00"/>
                </a:solidFill>
                <a:effectLst/>
              </a:rPr>
              <a:t> </a:t>
            </a:r>
            <a:r>
              <a:rPr lang="it-IT" altLang="it-IT" sz="4000" b="1" smtClean="0">
                <a:solidFill>
                  <a:srgbClr val="FFFF00"/>
                </a:solidFill>
                <a:effectLst/>
              </a:rPr>
              <a:t>e Depressione</a:t>
            </a:r>
            <a:endParaRPr lang="it-IT" sz="4000" b="1" smtClean="0">
              <a:solidFill>
                <a:srgbClr val="FFFF00"/>
              </a:solidFill>
              <a:effectLst/>
            </a:endParaRPr>
          </a:p>
        </p:txBody>
      </p:sp>
      <p:sp>
        <p:nvSpPr>
          <p:cNvPr id="168963" name="Rectangle 3"/>
          <p:cNvSpPr>
            <a:spLocks noGrp="1" noChangeArrowheads="1"/>
          </p:cNvSpPr>
          <p:nvPr>
            <p:ph type="body" idx="1"/>
          </p:nvPr>
        </p:nvSpPr>
        <p:spPr/>
        <p:txBody>
          <a:bodyPr/>
          <a:lstStyle/>
          <a:p>
            <a:pPr eaLnBrk="1" hangingPunct="1">
              <a:defRPr/>
            </a:pPr>
            <a:r>
              <a:rPr lang="en-US" smtClean="0">
                <a:solidFill>
                  <a:schemeClr val="hlink"/>
                </a:solidFill>
              </a:rPr>
              <a:t>A sostegno della etiopatogenesi  endogena:</a:t>
            </a:r>
          </a:p>
          <a:p>
            <a:pPr eaLnBrk="1" hangingPunct="1">
              <a:buFontTx/>
              <a:buNone/>
              <a:defRPr/>
            </a:pPr>
            <a:endParaRPr lang="en-US" smtClean="0">
              <a:solidFill>
                <a:schemeClr val="hlink"/>
              </a:solidFill>
            </a:endParaRPr>
          </a:p>
          <a:p>
            <a:pPr lvl="1" eaLnBrk="1" hangingPunct="1">
              <a:defRPr/>
            </a:pPr>
            <a:r>
              <a:rPr lang="en-US" smtClean="0"/>
              <a:t>precede i sintomi motori</a:t>
            </a:r>
          </a:p>
          <a:p>
            <a:pPr lvl="1" eaLnBrk="1" hangingPunct="1">
              <a:defRPr/>
            </a:pPr>
            <a:r>
              <a:rPr lang="en-US" smtClean="0"/>
              <a:t>più frequente nella MP di tutte le altre malattie croniche </a:t>
            </a:r>
          </a:p>
          <a:p>
            <a:pPr lvl="1" eaLnBrk="1" hangingPunct="1">
              <a:defRPr/>
            </a:pPr>
            <a:r>
              <a:rPr lang="en-US" smtClean="0"/>
              <a:t>non necessariamente correlata alla severità della MP</a:t>
            </a:r>
          </a:p>
          <a:p>
            <a:pPr eaLnBrk="1" hangingPunct="1">
              <a:buFontTx/>
              <a:buNone/>
              <a:defRPr/>
            </a:pPr>
            <a:endParaRPr lang="it-IT"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eaLnBrk="1" hangingPunct="1"/>
            <a:r>
              <a:rPr lang="it-IT" altLang="it-IT" sz="4000" b="1" smtClean="0">
                <a:solidFill>
                  <a:srgbClr val="FFFF00"/>
                </a:solidFill>
                <a:effectLst/>
              </a:rPr>
              <a:t>Malattia di Parkinson</a:t>
            </a:r>
            <a:r>
              <a:rPr lang="it-IT" altLang="it-IT" b="1" smtClean="0">
                <a:solidFill>
                  <a:srgbClr val="FFFF00"/>
                </a:solidFill>
                <a:effectLst/>
              </a:rPr>
              <a:t> </a:t>
            </a:r>
            <a:r>
              <a:rPr lang="it-IT" altLang="it-IT" sz="4000" b="1" smtClean="0">
                <a:solidFill>
                  <a:srgbClr val="FFFF00"/>
                </a:solidFill>
                <a:effectLst/>
              </a:rPr>
              <a:t>e Depressione - Cause</a:t>
            </a:r>
            <a:endParaRPr lang="it-IT" sz="4000" b="1" smtClean="0">
              <a:solidFill>
                <a:srgbClr val="FFFF00"/>
              </a:solidFill>
              <a:effectLst/>
            </a:endParaRPr>
          </a:p>
        </p:txBody>
      </p:sp>
      <p:sp>
        <p:nvSpPr>
          <p:cNvPr id="169987" name="Rectangle 3"/>
          <p:cNvSpPr>
            <a:spLocks noGrp="1" noChangeArrowheads="1"/>
          </p:cNvSpPr>
          <p:nvPr>
            <p:ph type="body" idx="1"/>
          </p:nvPr>
        </p:nvSpPr>
        <p:spPr>
          <a:xfrm>
            <a:off x="457200" y="2133600"/>
            <a:ext cx="8229600" cy="3886200"/>
          </a:xfrm>
        </p:spPr>
        <p:txBody>
          <a:bodyPr/>
          <a:lstStyle/>
          <a:p>
            <a:pPr eaLnBrk="1" hangingPunct="1">
              <a:lnSpc>
                <a:spcPct val="80000"/>
              </a:lnSpc>
              <a:defRPr/>
            </a:pPr>
            <a:r>
              <a:rPr lang="en-US" sz="1800" b="1" smtClean="0">
                <a:solidFill>
                  <a:schemeClr val="hlink"/>
                </a:solidFill>
              </a:rPr>
              <a:t>Non una singola spiegazione ma probabilmente una combinazione di fattori etiopatogenetici:</a:t>
            </a:r>
          </a:p>
          <a:p>
            <a:pPr eaLnBrk="1" hangingPunct="1">
              <a:lnSpc>
                <a:spcPct val="80000"/>
              </a:lnSpc>
              <a:buFontTx/>
              <a:buNone/>
              <a:defRPr/>
            </a:pPr>
            <a:endParaRPr lang="en-US" sz="1800" b="1" smtClean="0">
              <a:solidFill>
                <a:schemeClr val="hlink"/>
              </a:solidFill>
            </a:endParaRPr>
          </a:p>
          <a:p>
            <a:pPr lvl="1" eaLnBrk="1" hangingPunct="1">
              <a:lnSpc>
                <a:spcPct val="80000"/>
              </a:lnSpc>
              <a:defRPr/>
            </a:pPr>
            <a:r>
              <a:rPr lang="en-US" sz="1800" b="1" smtClean="0">
                <a:solidFill>
                  <a:schemeClr val="hlink"/>
                </a:solidFill>
              </a:rPr>
              <a:t>biologici: </a:t>
            </a:r>
          </a:p>
          <a:p>
            <a:pPr lvl="4" eaLnBrk="1" hangingPunct="1">
              <a:lnSpc>
                <a:spcPct val="80000"/>
              </a:lnSpc>
              <a:defRPr/>
            </a:pPr>
            <a:r>
              <a:rPr lang="en-US" sz="1800" b="1" smtClean="0"/>
              <a:t>circuiti striato-talamo-frontocorticali </a:t>
            </a:r>
          </a:p>
          <a:p>
            <a:pPr lvl="4" eaLnBrk="1" hangingPunct="1">
              <a:lnSpc>
                <a:spcPct val="80000"/>
              </a:lnSpc>
              <a:defRPr/>
            </a:pPr>
            <a:r>
              <a:rPr lang="en-US" sz="1800" b="1" smtClean="0"/>
              <a:t>sistemi monoaminergici ed indolaminergici del tronco-encefalico: dopamina, noradrenalina, serotonina, acetilcolina, GABA</a:t>
            </a:r>
          </a:p>
          <a:p>
            <a:pPr lvl="4" eaLnBrk="1" hangingPunct="1">
              <a:lnSpc>
                <a:spcPct val="80000"/>
              </a:lnSpc>
              <a:defRPr/>
            </a:pPr>
            <a:r>
              <a:rPr lang="en-US" sz="1800" b="1" smtClean="0"/>
              <a:t>evidente degenerazione dei neuroni dopaminargici della VTA [area A10]</a:t>
            </a:r>
          </a:p>
          <a:p>
            <a:pPr lvl="4" eaLnBrk="1" hangingPunct="1">
              <a:lnSpc>
                <a:spcPct val="80000"/>
              </a:lnSpc>
              <a:defRPr/>
            </a:pPr>
            <a:r>
              <a:rPr lang="en-US" sz="1800" b="1" smtClean="0"/>
              <a:t>varianti alleliche nei trasportatori di serotonina</a:t>
            </a:r>
          </a:p>
          <a:p>
            <a:pPr lvl="4" eaLnBrk="1" hangingPunct="1">
              <a:lnSpc>
                <a:spcPct val="80000"/>
              </a:lnSpc>
              <a:defRPr/>
            </a:pPr>
            <a:endParaRPr lang="en-US" sz="1800" b="1" smtClean="0"/>
          </a:p>
          <a:p>
            <a:pPr lvl="1" eaLnBrk="1" hangingPunct="1">
              <a:lnSpc>
                <a:spcPct val="80000"/>
              </a:lnSpc>
              <a:defRPr/>
            </a:pPr>
            <a:r>
              <a:rPr lang="en-US" sz="1800" b="1" smtClean="0">
                <a:solidFill>
                  <a:schemeClr val="hlink"/>
                </a:solidFill>
              </a:rPr>
              <a:t>psicologici:</a:t>
            </a:r>
          </a:p>
          <a:p>
            <a:pPr lvl="4" eaLnBrk="1" hangingPunct="1">
              <a:lnSpc>
                <a:spcPct val="80000"/>
              </a:lnSpc>
              <a:defRPr/>
            </a:pPr>
            <a:r>
              <a:rPr lang="en-US" sz="1800" b="1" smtClean="0"/>
              <a:t>“reattivi”, secondari al “rifiuto” ed alle difficoltà di  adattamento alla MP</a:t>
            </a:r>
          </a:p>
          <a:p>
            <a:pPr lvl="4" eaLnBrk="1" hangingPunct="1">
              <a:lnSpc>
                <a:spcPct val="80000"/>
              </a:lnSpc>
              <a:defRPr/>
            </a:pPr>
            <a:endParaRPr lang="en-US" sz="1800" b="1" smtClean="0"/>
          </a:p>
          <a:p>
            <a:pPr eaLnBrk="1" hangingPunct="1">
              <a:lnSpc>
                <a:spcPct val="80000"/>
              </a:lnSpc>
              <a:defRPr/>
            </a:pPr>
            <a:endParaRPr lang="it-IT" sz="160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11188" y="228600"/>
            <a:ext cx="8228012" cy="1143000"/>
          </a:xfrm>
        </p:spPr>
        <p:txBody>
          <a:bodyPr/>
          <a:lstStyle/>
          <a:p>
            <a:pPr algn="ctr" eaLnBrk="1" hangingPunct="1">
              <a:tabLst>
                <a:tab pos="4041775" algn="l"/>
              </a:tabLst>
            </a:pPr>
            <a:r>
              <a:rPr lang="it-IT" altLang="it-IT" sz="3200" b="1" smtClean="0">
                <a:solidFill>
                  <a:srgbClr val="FFFF00"/>
                </a:solidFill>
                <a:effectLst/>
              </a:rPr>
              <a:t>Disturbi del sonno nella Malattia di Parkinson</a:t>
            </a:r>
          </a:p>
        </p:txBody>
      </p:sp>
      <p:sp>
        <p:nvSpPr>
          <p:cNvPr id="171011" name="Rectangle 3"/>
          <p:cNvSpPr>
            <a:spLocks noGrp="1" noChangeArrowheads="1"/>
          </p:cNvSpPr>
          <p:nvPr>
            <p:ph type="body" idx="1"/>
          </p:nvPr>
        </p:nvSpPr>
        <p:spPr>
          <a:xfrm>
            <a:off x="493713" y="2178050"/>
            <a:ext cx="8156575" cy="4375150"/>
          </a:xfrm>
        </p:spPr>
        <p:txBody>
          <a:bodyPr/>
          <a:lstStyle/>
          <a:p>
            <a:pPr eaLnBrk="1" hangingPunct="1">
              <a:lnSpc>
                <a:spcPct val="80000"/>
              </a:lnSpc>
              <a:buFontTx/>
              <a:buNone/>
              <a:defRPr/>
            </a:pPr>
            <a:r>
              <a:rPr lang="it-IT" altLang="it-IT" sz="2400" b="1" smtClean="0">
                <a:solidFill>
                  <a:srgbClr val="CC3300"/>
                </a:solidFill>
              </a:rPr>
              <a:t>Ridotta qualità di vita legata alla qualità del sonno</a:t>
            </a:r>
          </a:p>
          <a:p>
            <a:pPr eaLnBrk="1" hangingPunct="1">
              <a:lnSpc>
                <a:spcPct val="80000"/>
              </a:lnSpc>
              <a:buFontTx/>
              <a:buNone/>
              <a:defRPr/>
            </a:pPr>
            <a:endParaRPr lang="it-IT" altLang="it-IT" sz="2800" smtClean="0"/>
          </a:p>
          <a:p>
            <a:pPr eaLnBrk="1" hangingPunct="1">
              <a:lnSpc>
                <a:spcPct val="90000"/>
              </a:lnSpc>
              <a:defRPr/>
            </a:pPr>
            <a:r>
              <a:rPr lang="it-IT" altLang="it-IT" sz="2800" smtClean="0">
                <a:solidFill>
                  <a:schemeClr val="hlink"/>
                </a:solidFill>
              </a:rPr>
              <a:t>Pazienti in fase iniziale</a:t>
            </a:r>
          </a:p>
          <a:p>
            <a:pPr lvl="1" eaLnBrk="1" hangingPunct="1">
              <a:lnSpc>
                <a:spcPct val="90000"/>
              </a:lnSpc>
              <a:defRPr/>
            </a:pPr>
            <a:r>
              <a:rPr lang="it-IT" altLang="it-IT" sz="2400" b="1" smtClean="0"/>
              <a:t>Difficoltà ad addommentarsi</a:t>
            </a:r>
          </a:p>
          <a:p>
            <a:pPr lvl="1" eaLnBrk="1" hangingPunct="1">
              <a:lnSpc>
                <a:spcPct val="90000"/>
              </a:lnSpc>
              <a:defRPr/>
            </a:pPr>
            <a:r>
              <a:rPr lang="it-IT" altLang="it-IT" sz="2400" b="1" smtClean="0"/>
              <a:t>Risveglio precoce al mattino</a:t>
            </a:r>
          </a:p>
          <a:p>
            <a:pPr eaLnBrk="1" hangingPunct="1">
              <a:lnSpc>
                <a:spcPct val="90000"/>
              </a:lnSpc>
              <a:defRPr/>
            </a:pPr>
            <a:r>
              <a:rPr lang="it-IT" altLang="it-IT" sz="2800" smtClean="0">
                <a:solidFill>
                  <a:schemeClr val="hlink"/>
                </a:solidFill>
              </a:rPr>
              <a:t>Pazienti in fase moderata-grave</a:t>
            </a:r>
          </a:p>
          <a:p>
            <a:pPr lvl="1" eaLnBrk="1" hangingPunct="1">
              <a:lnSpc>
                <a:spcPct val="90000"/>
              </a:lnSpc>
              <a:defRPr/>
            </a:pPr>
            <a:r>
              <a:rPr lang="it-IT" altLang="it-IT" sz="2400" b="1" smtClean="0"/>
              <a:t>Acinesia notturna</a:t>
            </a:r>
          </a:p>
          <a:p>
            <a:pPr lvl="1" eaLnBrk="1" hangingPunct="1">
              <a:lnSpc>
                <a:spcPct val="90000"/>
              </a:lnSpc>
              <a:defRPr/>
            </a:pPr>
            <a:r>
              <a:rPr lang="it-IT" altLang="it-IT" sz="2400" b="1" smtClean="0"/>
              <a:t>Frammentazione del sonno</a:t>
            </a:r>
          </a:p>
          <a:p>
            <a:pPr lvl="1" eaLnBrk="1" hangingPunct="1">
              <a:lnSpc>
                <a:spcPct val="90000"/>
              </a:lnSpc>
              <a:defRPr/>
            </a:pPr>
            <a:r>
              <a:rPr lang="it-IT" altLang="it-IT" sz="2400" b="1" smtClean="0"/>
              <a:t>Distonia e crampi dolorosi</a:t>
            </a:r>
          </a:p>
          <a:p>
            <a:pPr lvl="1" eaLnBrk="1" hangingPunct="1">
              <a:lnSpc>
                <a:spcPct val="90000"/>
              </a:lnSpc>
              <a:defRPr/>
            </a:pPr>
            <a:r>
              <a:rPr lang="it-IT" altLang="it-IT" sz="2400" b="1" smtClean="0"/>
              <a:t>Nicturia</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body" idx="1"/>
          </p:nvPr>
        </p:nvSpPr>
        <p:spPr>
          <a:xfrm>
            <a:off x="762000" y="1773238"/>
            <a:ext cx="7924800" cy="4779962"/>
          </a:xfrm>
        </p:spPr>
        <p:txBody>
          <a:bodyPr/>
          <a:lstStyle/>
          <a:p>
            <a:pPr eaLnBrk="1" hangingPunct="1">
              <a:defRPr/>
            </a:pPr>
            <a:r>
              <a:rPr lang="en-US" altLang="it-IT" smtClean="0">
                <a:solidFill>
                  <a:schemeClr val="hlink"/>
                </a:solidFill>
              </a:rPr>
              <a:t>Cause:</a:t>
            </a:r>
          </a:p>
          <a:p>
            <a:pPr lvl="1" eaLnBrk="1" hangingPunct="1">
              <a:lnSpc>
                <a:spcPct val="130000"/>
              </a:lnSpc>
              <a:defRPr/>
            </a:pPr>
            <a:r>
              <a:rPr lang="en-US" altLang="it-IT" b="1" smtClean="0"/>
              <a:t>Peggioramento dei sintomi parkinsoniani durante la notte quando i pazienti non assumono la terapia</a:t>
            </a:r>
          </a:p>
          <a:p>
            <a:pPr lvl="1" eaLnBrk="1" hangingPunct="1">
              <a:lnSpc>
                <a:spcPct val="130000"/>
              </a:lnSpc>
              <a:defRPr/>
            </a:pPr>
            <a:r>
              <a:rPr lang="en-US" altLang="it-IT" b="1" smtClean="0"/>
              <a:t>Difficoltà respiratorie</a:t>
            </a:r>
          </a:p>
          <a:p>
            <a:pPr lvl="1" eaLnBrk="1" hangingPunct="1">
              <a:lnSpc>
                <a:spcPct val="130000"/>
              </a:lnSpc>
              <a:defRPr/>
            </a:pPr>
            <a:r>
              <a:rPr lang="en-US" altLang="it-IT" b="1" smtClean="0"/>
              <a:t>Progressione della malattia</a:t>
            </a:r>
          </a:p>
          <a:p>
            <a:pPr lvl="1" eaLnBrk="1" hangingPunct="1">
              <a:lnSpc>
                <a:spcPct val="130000"/>
              </a:lnSpc>
              <a:defRPr/>
            </a:pPr>
            <a:r>
              <a:rPr lang="en-US" altLang="it-IT" b="1" smtClean="0"/>
              <a:t>Presenza di disturbi della fase REM </a:t>
            </a:r>
          </a:p>
          <a:p>
            <a:pPr lvl="1" eaLnBrk="1" hangingPunct="1">
              <a:lnSpc>
                <a:spcPct val="130000"/>
              </a:lnSpc>
              <a:defRPr/>
            </a:pPr>
            <a:r>
              <a:rPr lang="en-US" altLang="it-IT" b="1" smtClean="0"/>
              <a:t>Età</a:t>
            </a:r>
            <a:endParaRPr lang="en-US" altLang="it-IT" smtClean="0"/>
          </a:p>
        </p:txBody>
      </p:sp>
      <p:sp>
        <p:nvSpPr>
          <p:cNvPr id="70659" name="Rectangle 3"/>
          <p:cNvSpPr>
            <a:spLocks noChangeArrowheads="1"/>
          </p:cNvSpPr>
          <p:nvPr/>
        </p:nvSpPr>
        <p:spPr bwMode="auto">
          <a:xfrm>
            <a:off x="827088" y="228600"/>
            <a:ext cx="8012112" cy="1143000"/>
          </a:xfrm>
          <a:prstGeom prst="rect">
            <a:avLst/>
          </a:prstGeom>
          <a:noFill/>
          <a:ln w="9525">
            <a:noFill/>
            <a:miter lim="800000"/>
            <a:headEnd/>
            <a:tailEnd/>
          </a:ln>
        </p:spPr>
        <p:txBody>
          <a:bodyPr anchor="ctr"/>
          <a:lstStyle/>
          <a:p>
            <a:pPr algn="ctr">
              <a:tabLst>
                <a:tab pos="4041775" algn="l"/>
              </a:tabLst>
            </a:pPr>
            <a:r>
              <a:rPr lang="it-IT" altLang="it-IT" sz="3200" b="1">
                <a:solidFill>
                  <a:srgbClr val="FFFF00"/>
                </a:solidFill>
              </a:rPr>
              <a:t>Disturbi del sonno nella Malattia di Parkinson</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228600" y="304800"/>
            <a:ext cx="8610600" cy="1295400"/>
          </a:xfrm>
        </p:spPr>
        <p:txBody>
          <a:bodyPr/>
          <a:lstStyle/>
          <a:p>
            <a:pPr algn="ctr" eaLnBrk="1" hangingPunct="1">
              <a:tabLst>
                <a:tab pos="4041775" algn="l"/>
              </a:tabLst>
              <a:defRPr/>
            </a:pPr>
            <a:r>
              <a:rPr lang="en-US" altLang="it-IT" sz="3600" smtClean="0">
                <a:solidFill>
                  <a:srgbClr val="FFFF00"/>
                </a:solidFill>
                <a:effectLst/>
              </a:rPr>
              <a:t>L-Dopa/carbidopa a rilascio modificato in  parkinsoniani con acinesia notturna</a:t>
            </a:r>
            <a:r>
              <a:rPr lang="en-US" altLang="it-IT" sz="3600" smtClean="0">
                <a:solidFill>
                  <a:schemeClr val="accent2"/>
                </a:solidFill>
              </a:rPr>
              <a:t/>
            </a:r>
            <a:br>
              <a:rPr lang="en-US" altLang="it-IT" sz="3600" smtClean="0">
                <a:solidFill>
                  <a:schemeClr val="accent2"/>
                </a:solidFill>
              </a:rPr>
            </a:br>
            <a:endParaRPr lang="en-US" altLang="it-IT" sz="3600" smtClean="0">
              <a:solidFill>
                <a:schemeClr val="accent2"/>
              </a:solidFill>
            </a:endParaRPr>
          </a:p>
        </p:txBody>
      </p:sp>
      <p:graphicFrame>
        <p:nvGraphicFramePr>
          <p:cNvPr id="6146" name="Object 3"/>
          <p:cNvGraphicFramePr>
            <a:graphicFrameLocks noChangeAspect="1"/>
          </p:cNvGraphicFramePr>
          <p:nvPr>
            <p:ph type="chart" idx="4294967295"/>
          </p:nvPr>
        </p:nvGraphicFramePr>
        <p:xfrm>
          <a:off x="684213" y="1773238"/>
          <a:ext cx="7867650" cy="4464050"/>
        </p:xfrm>
        <a:graphic>
          <a:graphicData uri="http://schemas.openxmlformats.org/presentationml/2006/ole">
            <p:oleObj spid="_x0000_s6146" name="Grafico" r:id="rId4" imgW="7715393" imgH="4105397" progId="MSGraph.Chart.8">
              <p:embed followColorScheme="full"/>
            </p:oleObj>
          </a:graphicData>
        </a:graphic>
      </p:graphicFrame>
      <p:sp>
        <p:nvSpPr>
          <p:cNvPr id="6148" name="Text Box 4"/>
          <p:cNvSpPr txBox="1">
            <a:spLocks noChangeArrowheads="1"/>
          </p:cNvSpPr>
          <p:nvPr/>
        </p:nvSpPr>
        <p:spPr bwMode="auto">
          <a:xfrm>
            <a:off x="6804025" y="2205038"/>
            <a:ext cx="1677988" cy="1006475"/>
          </a:xfrm>
          <a:prstGeom prst="rect">
            <a:avLst/>
          </a:prstGeom>
          <a:noFill/>
          <a:ln w="9525">
            <a:noFill/>
            <a:miter lim="800000"/>
            <a:headEnd/>
            <a:tailEnd/>
          </a:ln>
        </p:spPr>
        <p:txBody>
          <a:bodyPr>
            <a:spAutoFit/>
          </a:bodyPr>
          <a:lstStyle/>
          <a:p>
            <a:pPr eaLnBrk="0" hangingPunct="0"/>
            <a:r>
              <a:rPr lang="en-US" altLang="it-IT" sz="2000" b="1">
                <a:solidFill>
                  <a:schemeClr val="hlink"/>
                </a:solidFill>
                <a:latin typeface="Square721 BT" pitchFamily="34" charset="0"/>
              </a:rPr>
              <a:t>Levo</a:t>
            </a:r>
            <a:r>
              <a:rPr lang="it-IT" altLang="it-IT" sz="2000" b="1">
                <a:solidFill>
                  <a:schemeClr val="hlink"/>
                </a:solidFill>
                <a:latin typeface="Square721 BT" pitchFamily="34" charset="0"/>
              </a:rPr>
              <a:t>do</a:t>
            </a:r>
            <a:r>
              <a:rPr lang="en-US" altLang="it-IT" sz="2000" b="1">
                <a:solidFill>
                  <a:schemeClr val="hlink"/>
                </a:solidFill>
                <a:latin typeface="Square721 BT" pitchFamily="34" charset="0"/>
              </a:rPr>
              <a:t>pa/</a:t>
            </a:r>
          </a:p>
          <a:p>
            <a:pPr eaLnBrk="0" hangingPunct="0"/>
            <a:r>
              <a:rPr lang="en-US" altLang="it-IT" sz="2000" b="1">
                <a:solidFill>
                  <a:schemeClr val="hlink"/>
                </a:solidFill>
                <a:latin typeface="Square721 BT" pitchFamily="34" charset="0"/>
              </a:rPr>
              <a:t>carbidopa</a:t>
            </a:r>
          </a:p>
          <a:p>
            <a:pPr eaLnBrk="0" hangingPunct="0"/>
            <a:r>
              <a:rPr lang="it-IT" altLang="it-IT" sz="2000" b="1">
                <a:solidFill>
                  <a:schemeClr val="hlink"/>
                </a:solidFill>
                <a:latin typeface="Square721 BT" pitchFamily="34" charset="0"/>
              </a:rPr>
              <a:t>* </a:t>
            </a:r>
            <a:r>
              <a:rPr lang="en-US" altLang="it-IT" sz="2000" b="1">
                <a:solidFill>
                  <a:schemeClr val="hlink"/>
                </a:solidFill>
                <a:latin typeface="Square721 BT" pitchFamily="34" charset="0"/>
              </a:rPr>
              <a:t>&lt;0,01</a:t>
            </a:r>
          </a:p>
        </p:txBody>
      </p:sp>
      <p:sp>
        <p:nvSpPr>
          <p:cNvPr id="6149" name="Text Box 5"/>
          <p:cNvSpPr txBox="1">
            <a:spLocks noChangeArrowheads="1"/>
          </p:cNvSpPr>
          <p:nvPr/>
        </p:nvSpPr>
        <p:spPr bwMode="auto">
          <a:xfrm>
            <a:off x="4495800" y="3048000"/>
            <a:ext cx="336550" cy="457200"/>
          </a:xfrm>
          <a:prstGeom prst="rect">
            <a:avLst/>
          </a:prstGeom>
          <a:noFill/>
          <a:ln w="9525">
            <a:noFill/>
            <a:miter lim="800000"/>
            <a:headEnd/>
            <a:tailEnd/>
          </a:ln>
        </p:spPr>
        <p:txBody>
          <a:bodyPr wrap="none">
            <a:spAutoFit/>
          </a:bodyPr>
          <a:lstStyle/>
          <a:p>
            <a:pPr eaLnBrk="0" hangingPunct="0"/>
            <a:r>
              <a:rPr lang="en-US" altLang="it-IT">
                <a:latin typeface="Times New Roman" pitchFamily="18" charset="0"/>
              </a:rPr>
              <a:t>*</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ctr" eaLnBrk="1" hangingPunct="1"/>
            <a:r>
              <a:rPr lang="en-US" altLang="it-IT" sz="3600" b="1" smtClean="0">
                <a:solidFill>
                  <a:srgbClr val="FFFF00"/>
                </a:solidFill>
                <a:effectLst/>
              </a:rPr>
              <a:t>Malattia di Parkinson</a:t>
            </a:r>
            <a:br>
              <a:rPr lang="en-US" altLang="it-IT" sz="3600" b="1" smtClean="0">
                <a:solidFill>
                  <a:srgbClr val="FFFF00"/>
                </a:solidFill>
                <a:effectLst/>
              </a:rPr>
            </a:br>
            <a:r>
              <a:rPr lang="it-IT" altLang="it-IT" sz="3600" b="1" smtClean="0">
                <a:solidFill>
                  <a:srgbClr val="FFFF00"/>
                </a:solidFill>
                <a:effectLst/>
              </a:rPr>
              <a:t>Disturbi Neuropsicologici</a:t>
            </a:r>
            <a:endParaRPr lang="it-IT" sz="3600" b="1" smtClean="0">
              <a:solidFill>
                <a:srgbClr val="FFFF00"/>
              </a:solidFill>
              <a:effectLst/>
            </a:endParaRPr>
          </a:p>
        </p:txBody>
      </p:sp>
      <p:sp>
        <p:nvSpPr>
          <p:cNvPr id="163843" name="Rectangle 3"/>
          <p:cNvSpPr>
            <a:spLocks noGrp="1" noChangeArrowheads="1"/>
          </p:cNvSpPr>
          <p:nvPr>
            <p:ph type="body" idx="1"/>
          </p:nvPr>
        </p:nvSpPr>
        <p:spPr/>
        <p:txBody>
          <a:bodyPr/>
          <a:lstStyle/>
          <a:p>
            <a:pPr eaLnBrk="1" hangingPunct="1">
              <a:lnSpc>
                <a:spcPct val="80000"/>
              </a:lnSpc>
              <a:defRPr/>
            </a:pPr>
            <a:r>
              <a:rPr lang="it-IT" sz="2400" smtClean="0">
                <a:effectLst/>
              </a:rPr>
              <a:t>Alterazioni cognitive settoriali e limitate, in assenza di franca demenza, sono un reperto  frequente in corso di malattia di Parkinson</a:t>
            </a:r>
          </a:p>
          <a:p>
            <a:pPr eaLnBrk="1" hangingPunct="1">
              <a:lnSpc>
                <a:spcPct val="80000"/>
              </a:lnSpc>
              <a:buFontTx/>
              <a:buNone/>
              <a:defRPr/>
            </a:pPr>
            <a:r>
              <a:rPr lang="it-IT" sz="2400" smtClean="0">
                <a:effectLst/>
              </a:rPr>
              <a:t> </a:t>
            </a:r>
          </a:p>
          <a:p>
            <a:pPr eaLnBrk="1" hangingPunct="1">
              <a:lnSpc>
                <a:spcPct val="80000"/>
              </a:lnSpc>
              <a:defRPr/>
            </a:pPr>
            <a:r>
              <a:rPr lang="it-IT" sz="2400" smtClean="0">
                <a:effectLst/>
              </a:rPr>
              <a:t>I domini cognitivi interessati nel caso di deficit circoscritto riguardano le funzioni attentive ed esecutive, le abilità visuo-spaziali, la memoria di rievocazione e la fluenza verbale</a:t>
            </a:r>
          </a:p>
          <a:p>
            <a:pPr eaLnBrk="1" hangingPunct="1">
              <a:lnSpc>
                <a:spcPct val="80000"/>
              </a:lnSpc>
              <a:buFontTx/>
              <a:buNone/>
              <a:defRPr/>
            </a:pPr>
            <a:endParaRPr lang="it-IT" sz="2400" smtClean="0">
              <a:effectLst/>
            </a:endParaRPr>
          </a:p>
          <a:p>
            <a:pPr eaLnBrk="1" hangingPunct="1">
              <a:lnSpc>
                <a:spcPct val="80000"/>
              </a:lnSpc>
              <a:defRPr/>
            </a:pPr>
            <a:r>
              <a:rPr lang="it-IT" sz="2400" smtClean="0">
                <a:effectLst/>
              </a:rPr>
              <a:t>Questo quadro cognitivo è simile a quello che si osserva in caso di danno ai lobi frontali, in particolare della</a:t>
            </a:r>
          </a:p>
          <a:p>
            <a:pPr eaLnBrk="1" hangingPunct="1">
              <a:lnSpc>
                <a:spcPct val="80000"/>
              </a:lnSpc>
              <a:buFontTx/>
              <a:buNone/>
              <a:defRPr/>
            </a:pPr>
            <a:r>
              <a:rPr lang="it-IT" sz="2400" smtClean="0">
                <a:effectLst/>
              </a:rPr>
              <a:t>	corteccia prefrontale e configura una </a:t>
            </a:r>
            <a:r>
              <a:rPr lang="it-IT" sz="2400" smtClean="0">
                <a:solidFill>
                  <a:srgbClr val="CC3300"/>
                </a:solidFill>
              </a:rPr>
              <a:t>sindrome disesecutiva </a:t>
            </a:r>
          </a:p>
          <a:p>
            <a:pPr eaLnBrk="1" hangingPunct="1">
              <a:lnSpc>
                <a:spcPct val="80000"/>
              </a:lnSpc>
              <a:buFontTx/>
              <a:buNone/>
              <a:defRPr/>
            </a:pPr>
            <a:endParaRPr lang="it-IT" sz="2400" smtClean="0">
              <a:solidFill>
                <a:srgbClr val="CC33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23850" y="304800"/>
            <a:ext cx="8591550" cy="561975"/>
          </a:xfrm>
        </p:spPr>
        <p:txBody>
          <a:bodyPr/>
          <a:lstStyle/>
          <a:p>
            <a:pPr algn="ctr" eaLnBrk="1" hangingPunct="1">
              <a:tabLst>
                <a:tab pos="4041775" algn="l"/>
              </a:tabLst>
            </a:pPr>
            <a:r>
              <a:rPr lang="en-US" altLang="it-IT" sz="4000" b="1" smtClean="0">
                <a:solidFill>
                  <a:srgbClr val="FFFF00"/>
                </a:solidFill>
                <a:effectLst/>
              </a:rPr>
              <a:t>Malattia di Parkinson e Demenza</a:t>
            </a:r>
            <a:endParaRPr lang="it-IT" altLang="it-IT" sz="4000" b="1" smtClean="0">
              <a:solidFill>
                <a:srgbClr val="FFFF00"/>
              </a:solidFill>
              <a:effectLst/>
            </a:endParaRPr>
          </a:p>
        </p:txBody>
      </p:sp>
      <p:sp>
        <p:nvSpPr>
          <p:cNvPr id="140291" name="Rectangle 3"/>
          <p:cNvSpPr>
            <a:spLocks noGrp="1" noChangeArrowheads="1"/>
          </p:cNvSpPr>
          <p:nvPr>
            <p:ph type="body" idx="1"/>
          </p:nvPr>
        </p:nvSpPr>
        <p:spPr>
          <a:xfrm>
            <a:off x="606425" y="1905000"/>
            <a:ext cx="7931150" cy="4624388"/>
          </a:xfrm>
        </p:spPr>
        <p:txBody>
          <a:bodyPr/>
          <a:lstStyle/>
          <a:p>
            <a:pPr eaLnBrk="1" hangingPunct="1">
              <a:lnSpc>
                <a:spcPct val="125000"/>
              </a:lnSpc>
              <a:defRPr/>
            </a:pPr>
            <a:r>
              <a:rPr lang="en-US" altLang="it-IT" smtClean="0"/>
              <a:t>Prima menzione da parte di Frederich Lewy nel 1923: su 70 pazienti esaminati 54 erano dementi (77%)</a:t>
            </a:r>
          </a:p>
          <a:p>
            <a:pPr eaLnBrk="1" hangingPunct="1">
              <a:lnSpc>
                <a:spcPct val="125000"/>
              </a:lnSpc>
              <a:defRPr/>
            </a:pPr>
            <a:r>
              <a:rPr lang="en-US" altLang="it-IT" smtClean="0"/>
              <a:t>Nell’epoca post-levodopa l’incidenza varia tra il 10% e il 40%</a:t>
            </a:r>
          </a:p>
          <a:p>
            <a:pPr eaLnBrk="1" hangingPunct="1">
              <a:lnSpc>
                <a:spcPct val="125000"/>
              </a:lnSpc>
              <a:defRPr/>
            </a:pPr>
            <a:r>
              <a:rPr lang="en-US" altLang="it-IT" smtClean="0"/>
              <a:t>Rischio di demenza 6 volte &gt; rispetto alla popolazione controllo</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292100"/>
            <a:ext cx="8229600" cy="833438"/>
          </a:xfrm>
        </p:spPr>
        <p:txBody>
          <a:bodyPr/>
          <a:lstStyle/>
          <a:p>
            <a:pPr algn="ctr" eaLnBrk="1" hangingPunct="1"/>
            <a:r>
              <a:rPr lang="en-US" altLang="it-IT" sz="3600" b="1" smtClean="0">
                <a:solidFill>
                  <a:srgbClr val="FFFF00"/>
                </a:solidFill>
                <a:effectLst/>
              </a:rPr>
              <a:t>Malattia di Parkinson e Demenza Diagnosi </a:t>
            </a:r>
            <a:r>
              <a:rPr lang="en-US" altLang="it-IT" sz="2800" b="1" smtClean="0">
                <a:solidFill>
                  <a:srgbClr val="FFFF00"/>
                </a:solidFill>
                <a:effectLst/>
              </a:rPr>
              <a:t>[Emre M et al. Mov Disord 2007]</a:t>
            </a:r>
            <a:endParaRPr lang="it-IT" sz="2800" b="1" smtClean="0">
              <a:solidFill>
                <a:srgbClr val="FFFF00"/>
              </a:solidFill>
              <a:effectLst/>
            </a:endParaRPr>
          </a:p>
        </p:txBody>
      </p:sp>
      <p:sp>
        <p:nvSpPr>
          <p:cNvPr id="73731" name="Rectangle 3"/>
          <p:cNvSpPr>
            <a:spLocks noGrp="1" noChangeArrowheads="1"/>
          </p:cNvSpPr>
          <p:nvPr>
            <p:ph type="body" idx="1"/>
          </p:nvPr>
        </p:nvSpPr>
        <p:spPr/>
        <p:txBody>
          <a:bodyPr/>
          <a:lstStyle/>
          <a:p>
            <a:pPr marL="609600" indent="-609600" eaLnBrk="1" hangingPunct="1">
              <a:lnSpc>
                <a:spcPct val="80000"/>
              </a:lnSpc>
            </a:pPr>
            <a:r>
              <a:rPr lang="it-IT" sz="2400" smtClean="0">
                <a:effectLst/>
              </a:rPr>
              <a:t>Diagnosis of Parkinson’s disease according to Queen Square Brain Bank criteria</a:t>
            </a:r>
          </a:p>
          <a:p>
            <a:pPr marL="609600" indent="-609600" eaLnBrk="1" hangingPunct="1">
              <a:lnSpc>
                <a:spcPct val="80000"/>
              </a:lnSpc>
              <a:buFontTx/>
              <a:buNone/>
            </a:pPr>
            <a:endParaRPr lang="it-IT" sz="2400" smtClean="0">
              <a:effectLst/>
            </a:endParaRPr>
          </a:p>
          <a:p>
            <a:pPr marL="609600" indent="-609600" eaLnBrk="1" hangingPunct="1">
              <a:lnSpc>
                <a:spcPct val="80000"/>
              </a:lnSpc>
            </a:pPr>
            <a:r>
              <a:rPr lang="it-IT" sz="2400" smtClean="0">
                <a:effectLst/>
              </a:rPr>
              <a:t>A dementia syndrome with insidious onset and slow progression, developing within the context of established Parkinson’s disease and diagnosed by history, clinical, and mental examination, defined as:</a:t>
            </a:r>
          </a:p>
          <a:p>
            <a:pPr marL="609600" indent="-609600" eaLnBrk="1" hangingPunct="1">
              <a:lnSpc>
                <a:spcPct val="80000"/>
              </a:lnSpc>
              <a:buFontTx/>
              <a:buNone/>
            </a:pPr>
            <a:r>
              <a:rPr lang="it-IT" sz="2400" smtClean="0">
                <a:effectLst/>
              </a:rPr>
              <a:t>	</a:t>
            </a:r>
            <a:r>
              <a:rPr lang="it-IT" sz="2400" smtClean="0">
                <a:solidFill>
                  <a:srgbClr val="CC3300"/>
                </a:solidFill>
                <a:effectLst/>
              </a:rPr>
              <a:t>•</a:t>
            </a:r>
            <a:r>
              <a:rPr lang="it-IT" sz="2400" smtClean="0">
                <a:effectLst/>
              </a:rPr>
              <a:t> Impairment in more than one cognitive domain</a:t>
            </a:r>
          </a:p>
          <a:p>
            <a:pPr marL="609600" indent="-609600" eaLnBrk="1" hangingPunct="1">
              <a:lnSpc>
                <a:spcPct val="80000"/>
              </a:lnSpc>
              <a:buFontTx/>
              <a:buNone/>
            </a:pPr>
            <a:r>
              <a:rPr lang="it-IT" sz="2400" smtClean="0">
                <a:effectLst/>
              </a:rPr>
              <a:t>	</a:t>
            </a:r>
            <a:r>
              <a:rPr lang="it-IT" sz="2400" smtClean="0">
                <a:solidFill>
                  <a:srgbClr val="CC3300"/>
                </a:solidFill>
                <a:effectLst/>
              </a:rPr>
              <a:t>•</a:t>
            </a:r>
            <a:r>
              <a:rPr lang="it-IT" sz="2400" smtClean="0">
                <a:effectLst/>
              </a:rPr>
              <a:t> Representing a decline from premorbid level</a:t>
            </a:r>
          </a:p>
          <a:p>
            <a:pPr marL="609600" indent="-609600" eaLnBrk="1" hangingPunct="1">
              <a:lnSpc>
                <a:spcPct val="80000"/>
              </a:lnSpc>
              <a:buFontTx/>
              <a:buNone/>
            </a:pPr>
            <a:r>
              <a:rPr lang="it-IT" sz="2400" smtClean="0">
                <a:effectLst/>
              </a:rPr>
              <a:t>	</a:t>
            </a:r>
            <a:r>
              <a:rPr lang="it-IT" sz="2400" smtClean="0">
                <a:solidFill>
                  <a:srgbClr val="CC3300"/>
                </a:solidFill>
                <a:effectLst/>
              </a:rPr>
              <a:t>•</a:t>
            </a:r>
            <a:r>
              <a:rPr lang="it-IT" sz="2400" smtClean="0">
                <a:effectLst/>
              </a:rPr>
              <a:t> Deficits severe enough to impair daily life (social,</a:t>
            </a:r>
          </a:p>
          <a:p>
            <a:pPr marL="609600" indent="-609600" eaLnBrk="1" hangingPunct="1">
              <a:lnSpc>
                <a:spcPct val="80000"/>
              </a:lnSpc>
              <a:buFontTx/>
              <a:buNone/>
            </a:pPr>
            <a:r>
              <a:rPr lang="it-IT" sz="2400" smtClean="0">
                <a:effectLst/>
              </a:rPr>
              <a:t>         occupational, or personal care), independent of the </a:t>
            </a:r>
          </a:p>
          <a:p>
            <a:pPr marL="609600" indent="-609600" eaLnBrk="1" hangingPunct="1">
              <a:lnSpc>
                <a:spcPct val="80000"/>
              </a:lnSpc>
              <a:buFontTx/>
              <a:buNone/>
            </a:pPr>
            <a:r>
              <a:rPr lang="it-IT" sz="2400" smtClean="0">
                <a:effectLst/>
              </a:rPr>
              <a:t>         impairment ascribableto motor or autonomic </a:t>
            </a:r>
          </a:p>
          <a:p>
            <a:pPr marL="609600" indent="-609600" eaLnBrk="1" hangingPunct="1">
              <a:lnSpc>
                <a:spcPct val="80000"/>
              </a:lnSpc>
              <a:buFontTx/>
              <a:buNone/>
            </a:pPr>
            <a:r>
              <a:rPr lang="it-IT" sz="2400" smtClean="0">
                <a:effectLst/>
              </a:rPr>
              <a:t>         symptoms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74675" y="304800"/>
            <a:ext cx="8001000" cy="1252538"/>
          </a:xfrm>
        </p:spPr>
        <p:txBody>
          <a:bodyPr/>
          <a:lstStyle/>
          <a:p>
            <a:pPr algn="ctr" eaLnBrk="1" hangingPunct="1"/>
            <a:r>
              <a:rPr lang="it-IT" sz="4000" b="1" smtClean="0">
                <a:solidFill>
                  <a:srgbClr val="FF9900"/>
                </a:solidFill>
                <a:effectLst/>
              </a:rPr>
              <a:t>MonoAmminoOssidasi (MAO)</a:t>
            </a:r>
          </a:p>
        </p:txBody>
      </p:sp>
      <p:sp>
        <p:nvSpPr>
          <p:cNvPr id="8195" name="Rectangle 3"/>
          <p:cNvSpPr>
            <a:spLocks noGrp="1" noChangeArrowheads="1"/>
          </p:cNvSpPr>
          <p:nvPr>
            <p:ph type="body" idx="1"/>
          </p:nvPr>
        </p:nvSpPr>
        <p:spPr>
          <a:xfrm>
            <a:off x="539750" y="2133600"/>
            <a:ext cx="8001000" cy="4267200"/>
          </a:xfrm>
        </p:spPr>
        <p:txBody>
          <a:bodyPr/>
          <a:lstStyle/>
          <a:p>
            <a:pPr eaLnBrk="1" hangingPunct="1">
              <a:lnSpc>
                <a:spcPct val="80000"/>
              </a:lnSpc>
              <a:defRPr/>
            </a:pPr>
            <a:r>
              <a:rPr lang="en-GB" altLang="it-IT" sz="2400" smtClean="0">
                <a:effectLst/>
              </a:rPr>
              <a:t>Localizzate sulla membrana mitocondriale esterna, le MAO rivestono un ruolo di primaria importanza nella degradazione delle ammine biogene sia a livello dell'SNC che dei neuroni periferici e dei tessuti.</a:t>
            </a:r>
          </a:p>
          <a:p>
            <a:pPr eaLnBrk="1" hangingPunct="1">
              <a:lnSpc>
                <a:spcPct val="80000"/>
              </a:lnSpc>
              <a:defRPr/>
            </a:pPr>
            <a:endParaRPr lang="en-GB" altLang="it-IT" sz="2400" smtClean="0">
              <a:effectLst/>
            </a:endParaRPr>
          </a:p>
          <a:p>
            <a:pPr eaLnBrk="1" hangingPunct="1">
              <a:lnSpc>
                <a:spcPct val="80000"/>
              </a:lnSpc>
              <a:defRPr/>
            </a:pPr>
            <a:r>
              <a:rPr lang="en-GB" altLang="it-IT" sz="2400" smtClean="0">
                <a:effectLst/>
              </a:rPr>
              <a:t>Sono state individuate due isoforme enzimatiche </a:t>
            </a:r>
            <a:r>
              <a:rPr lang="en-GB" altLang="it-IT" sz="2400" smtClean="0">
                <a:solidFill>
                  <a:schemeClr val="accent2"/>
                </a:solidFill>
                <a:effectLst/>
              </a:rPr>
              <a:t>(MAO-A e MAO-B)</a:t>
            </a:r>
            <a:r>
              <a:rPr lang="en-GB" altLang="it-IT" sz="2400" smtClean="0">
                <a:effectLst/>
              </a:rPr>
              <a:t> che si differenziano in base al substrato sul quale agiscono preferenzialmente. </a:t>
            </a:r>
          </a:p>
          <a:p>
            <a:pPr eaLnBrk="1" hangingPunct="1">
              <a:lnSpc>
                <a:spcPct val="80000"/>
              </a:lnSpc>
              <a:buFontTx/>
              <a:buNone/>
              <a:defRPr/>
            </a:pPr>
            <a:endParaRPr lang="en-GB" altLang="it-IT" sz="2400" smtClean="0">
              <a:effectLst/>
            </a:endParaRPr>
          </a:p>
          <a:p>
            <a:pPr eaLnBrk="1" hangingPunct="1">
              <a:lnSpc>
                <a:spcPct val="80000"/>
              </a:lnSpc>
              <a:defRPr/>
            </a:pPr>
            <a:r>
              <a:rPr lang="en-GB" altLang="it-IT" sz="2400" smtClean="0"/>
              <a:t>Le MAO-B rappresentano circa l’80% delle MAO e deaminano la dopamina, producendo sostanze tossiche  quali i radicali liberi</a:t>
            </a:r>
          </a:p>
          <a:p>
            <a:pPr eaLnBrk="1" hangingPunct="1">
              <a:lnSpc>
                <a:spcPct val="80000"/>
              </a:lnSpc>
              <a:buFontTx/>
              <a:buNone/>
              <a:defRPr/>
            </a:pPr>
            <a:endParaRPr lang="it-IT" sz="240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ctr" eaLnBrk="1" hangingPunct="1"/>
            <a:r>
              <a:rPr lang="en-US" altLang="it-IT" sz="3600" b="1" smtClean="0">
                <a:solidFill>
                  <a:srgbClr val="FFFF00"/>
                </a:solidFill>
                <a:effectLst/>
              </a:rPr>
              <a:t>Malattia di Parkinson e Demenza</a:t>
            </a:r>
            <a:endParaRPr lang="it-IT" sz="3600" b="1" smtClean="0">
              <a:solidFill>
                <a:srgbClr val="FFFF00"/>
              </a:solidFill>
              <a:effectLst/>
            </a:endParaRPr>
          </a:p>
        </p:txBody>
      </p:sp>
      <p:sp>
        <p:nvSpPr>
          <p:cNvPr id="74755" name="Rectangle 3"/>
          <p:cNvSpPr>
            <a:spLocks noGrp="1" noChangeArrowheads="1"/>
          </p:cNvSpPr>
          <p:nvPr>
            <p:ph type="body" idx="1"/>
          </p:nvPr>
        </p:nvSpPr>
        <p:spPr>
          <a:xfrm>
            <a:off x="457200" y="2133600"/>
            <a:ext cx="8229600" cy="3886200"/>
          </a:xfrm>
        </p:spPr>
        <p:txBody>
          <a:bodyPr/>
          <a:lstStyle/>
          <a:p>
            <a:pPr algn="ctr" eaLnBrk="1" hangingPunct="1">
              <a:lnSpc>
                <a:spcPct val="80000"/>
              </a:lnSpc>
              <a:buFontTx/>
              <a:buNone/>
            </a:pPr>
            <a:r>
              <a:rPr lang="it-IT" sz="2800" smtClean="0">
                <a:solidFill>
                  <a:schemeClr val="hlink"/>
                </a:solidFill>
                <a:effectLst/>
              </a:rPr>
              <a:t>Emre M et al. Rivastigmine for dementia associated with Parkinson’s disease. </a:t>
            </a:r>
          </a:p>
          <a:p>
            <a:pPr algn="ctr" eaLnBrk="1" hangingPunct="1">
              <a:lnSpc>
                <a:spcPct val="80000"/>
              </a:lnSpc>
              <a:buFontTx/>
              <a:buNone/>
            </a:pPr>
            <a:r>
              <a:rPr lang="it-IT" sz="2800" smtClean="0">
                <a:solidFill>
                  <a:schemeClr val="hlink"/>
                </a:solidFill>
                <a:effectLst/>
              </a:rPr>
              <a:t>N Engl J Med (2004);</a:t>
            </a:r>
            <a:r>
              <a:rPr lang="it-IT" sz="2800" smtClean="0">
                <a:effectLst/>
              </a:rPr>
              <a:t> </a:t>
            </a:r>
            <a:r>
              <a:rPr lang="it-IT" sz="2800" smtClean="0">
                <a:solidFill>
                  <a:schemeClr val="hlink"/>
                </a:solidFill>
                <a:effectLst/>
              </a:rPr>
              <a:t>351:2509-18</a:t>
            </a:r>
          </a:p>
          <a:p>
            <a:pPr algn="ctr" eaLnBrk="1" hangingPunct="1">
              <a:lnSpc>
                <a:spcPct val="80000"/>
              </a:lnSpc>
              <a:buFontTx/>
              <a:buNone/>
            </a:pPr>
            <a:endParaRPr lang="it-IT" sz="2800" smtClean="0">
              <a:effectLst/>
            </a:endParaRPr>
          </a:p>
          <a:p>
            <a:pPr algn="ctr" eaLnBrk="1" hangingPunct="1">
              <a:lnSpc>
                <a:spcPct val="80000"/>
              </a:lnSpc>
              <a:buFontTx/>
              <a:buNone/>
            </a:pPr>
            <a:r>
              <a:rPr lang="it-IT" sz="2800" smtClean="0">
                <a:effectLst/>
              </a:rPr>
              <a:t>	Studio </a:t>
            </a:r>
            <a:r>
              <a:rPr lang="it-IT" sz="2800" smtClean="0">
                <a:solidFill>
                  <a:srgbClr val="CC3300"/>
                </a:solidFill>
                <a:effectLst/>
              </a:rPr>
              <a:t>“Express”</a:t>
            </a:r>
            <a:r>
              <a:rPr lang="it-IT" sz="2800" smtClean="0">
                <a:effectLst/>
              </a:rPr>
              <a:t> con rivastigmina verso placebo in 541 con malattia di Parkinson e demenza  di cui 410	hanno completato il trattamento. I risultati hanno mostrato un miglioramento nel gruppo trattato nel punteggio dell’ADAS-COG e nella sintomatologia comportamentale</a:t>
            </a:r>
          </a:p>
          <a:p>
            <a:pPr eaLnBrk="1" hangingPunct="1">
              <a:lnSpc>
                <a:spcPct val="80000"/>
              </a:lnSpc>
            </a:pPr>
            <a:endParaRPr lang="it-IT" sz="2800" smtClean="0">
              <a:effectLst/>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323850" y="304800"/>
            <a:ext cx="8439150" cy="914400"/>
          </a:xfrm>
        </p:spPr>
        <p:txBody>
          <a:bodyPr/>
          <a:lstStyle/>
          <a:p>
            <a:pPr algn="ctr" eaLnBrk="1" hangingPunct="1">
              <a:tabLst>
                <a:tab pos="4041775" algn="l"/>
              </a:tabLst>
            </a:pPr>
            <a:r>
              <a:rPr lang="en-US" altLang="it-IT" sz="3600" b="1" smtClean="0">
                <a:solidFill>
                  <a:srgbClr val="FFFF00"/>
                </a:solidFill>
                <a:effectLst/>
              </a:rPr>
              <a:t>Rivastigmina e</a:t>
            </a:r>
            <a:br>
              <a:rPr lang="en-US" altLang="it-IT" sz="3600" b="1" smtClean="0">
                <a:solidFill>
                  <a:srgbClr val="FFFF00"/>
                </a:solidFill>
                <a:effectLst/>
              </a:rPr>
            </a:br>
            <a:r>
              <a:rPr lang="en-US" altLang="it-IT" sz="3600" b="1" smtClean="0">
                <a:solidFill>
                  <a:srgbClr val="FFFF00"/>
                </a:solidFill>
                <a:effectLst/>
              </a:rPr>
              <a:t>Demenza con corpi  di Lewy</a:t>
            </a:r>
          </a:p>
        </p:txBody>
      </p:sp>
      <p:sp>
        <p:nvSpPr>
          <p:cNvPr id="149507" name="Rectangle 3"/>
          <p:cNvSpPr>
            <a:spLocks noGrp="1" noChangeArrowheads="1"/>
          </p:cNvSpPr>
          <p:nvPr>
            <p:ph type="body" idx="1"/>
          </p:nvPr>
        </p:nvSpPr>
        <p:spPr>
          <a:xfrm>
            <a:off x="755650" y="1600200"/>
            <a:ext cx="7931150" cy="4724400"/>
          </a:xfrm>
        </p:spPr>
        <p:txBody>
          <a:bodyPr/>
          <a:lstStyle/>
          <a:p>
            <a:pPr algn="ctr" eaLnBrk="1" hangingPunct="1">
              <a:buFontTx/>
              <a:buNone/>
              <a:defRPr/>
            </a:pPr>
            <a:r>
              <a:rPr lang="en-US" altLang="it-IT" b="1" smtClean="0">
                <a:latin typeface="EngraversGothic BT" pitchFamily="34" charset="0"/>
              </a:rPr>
              <a:t>Variazione media NPI score vs basale</a:t>
            </a:r>
            <a:endParaRPr lang="it-IT" altLang="it-IT" b="1" smtClean="0">
              <a:latin typeface="EngraversGothic BT" pitchFamily="34" charset="0"/>
            </a:endParaRPr>
          </a:p>
        </p:txBody>
      </p:sp>
      <p:graphicFrame>
        <p:nvGraphicFramePr>
          <p:cNvPr id="7170" name="Object 4"/>
          <p:cNvGraphicFramePr>
            <a:graphicFrameLocks/>
          </p:cNvGraphicFramePr>
          <p:nvPr/>
        </p:nvGraphicFramePr>
        <p:xfrm>
          <a:off x="1865313" y="2085975"/>
          <a:ext cx="5373687" cy="4160838"/>
        </p:xfrm>
        <a:graphic>
          <a:graphicData uri="http://schemas.openxmlformats.org/presentationml/2006/ole">
            <p:oleObj spid="_x0000_s7170" name="Grafico" r:id="rId4" imgW="7315200" imgH="4162556" progId="MSGraph.Chart.8">
              <p:embed followColorScheme="full"/>
            </p:oleObj>
          </a:graphicData>
        </a:graphic>
      </p:graphicFrame>
      <p:sp>
        <p:nvSpPr>
          <p:cNvPr id="7173" name="Line 5"/>
          <p:cNvSpPr>
            <a:spLocks noChangeShapeType="1"/>
          </p:cNvSpPr>
          <p:nvPr/>
        </p:nvSpPr>
        <p:spPr bwMode="auto">
          <a:xfrm flipV="1">
            <a:off x="1828800" y="2668588"/>
            <a:ext cx="0" cy="3198812"/>
          </a:xfrm>
          <a:prstGeom prst="line">
            <a:avLst/>
          </a:prstGeom>
          <a:noFill/>
          <a:ln w="25400">
            <a:solidFill>
              <a:schemeClr val="tx1"/>
            </a:solidFill>
            <a:round/>
            <a:headEnd type="stealth" w="med" len="med"/>
            <a:tailEnd type="none" w="sm" len="sm"/>
          </a:ln>
        </p:spPr>
        <p:txBody>
          <a:bodyPr wrap="none" anchor="ctr"/>
          <a:lstStyle/>
          <a:p>
            <a:endParaRPr lang="it-IT"/>
          </a:p>
        </p:txBody>
      </p:sp>
      <p:sp>
        <p:nvSpPr>
          <p:cNvPr id="7174" name="Freeform 6"/>
          <p:cNvSpPr>
            <a:spLocks/>
          </p:cNvSpPr>
          <p:nvPr/>
        </p:nvSpPr>
        <p:spPr bwMode="auto">
          <a:xfrm>
            <a:off x="6781800" y="3041650"/>
            <a:ext cx="76200" cy="2520950"/>
          </a:xfrm>
          <a:custGeom>
            <a:avLst/>
            <a:gdLst>
              <a:gd name="T0" fmla="*/ 0 w 48"/>
              <a:gd name="T1" fmla="*/ 0 h 1588"/>
              <a:gd name="T2" fmla="*/ 6 w 48"/>
              <a:gd name="T3" fmla="*/ 5 h 1588"/>
              <a:gd name="T4" fmla="*/ 12 w 48"/>
              <a:gd name="T5" fmla="*/ 11 h 1588"/>
              <a:gd name="T6" fmla="*/ 17 w 48"/>
              <a:gd name="T7" fmla="*/ 39 h 1588"/>
              <a:gd name="T8" fmla="*/ 23 w 48"/>
              <a:gd name="T9" fmla="*/ 83 h 1588"/>
              <a:gd name="T10" fmla="*/ 23 w 48"/>
              <a:gd name="T11" fmla="*/ 133 h 1588"/>
              <a:gd name="T12" fmla="*/ 23 w 48"/>
              <a:gd name="T13" fmla="*/ 662 h 1588"/>
              <a:gd name="T14" fmla="*/ 23 w 48"/>
              <a:gd name="T15" fmla="*/ 713 h 1588"/>
              <a:gd name="T16" fmla="*/ 29 w 48"/>
              <a:gd name="T17" fmla="*/ 757 h 1588"/>
              <a:gd name="T18" fmla="*/ 41 w 48"/>
              <a:gd name="T19" fmla="*/ 785 h 1588"/>
              <a:gd name="T20" fmla="*/ 41 w 48"/>
              <a:gd name="T21" fmla="*/ 796 h 1588"/>
              <a:gd name="T22" fmla="*/ 47 w 48"/>
              <a:gd name="T23" fmla="*/ 796 h 1588"/>
              <a:gd name="T24" fmla="*/ 41 w 48"/>
              <a:gd name="T25" fmla="*/ 807 h 1588"/>
              <a:gd name="T26" fmla="*/ 29 w 48"/>
              <a:gd name="T27" fmla="*/ 835 h 1588"/>
              <a:gd name="T28" fmla="*/ 23 w 48"/>
              <a:gd name="T29" fmla="*/ 874 h 1588"/>
              <a:gd name="T30" fmla="*/ 23 w 48"/>
              <a:gd name="T31" fmla="*/ 924 h 1588"/>
              <a:gd name="T32" fmla="*/ 23 w 48"/>
              <a:gd name="T33" fmla="*/ 1453 h 1588"/>
              <a:gd name="T34" fmla="*/ 23 w 48"/>
              <a:gd name="T35" fmla="*/ 1503 h 1588"/>
              <a:gd name="T36" fmla="*/ 17 w 48"/>
              <a:gd name="T37" fmla="*/ 1548 h 1588"/>
              <a:gd name="T38" fmla="*/ 12 w 48"/>
              <a:gd name="T39" fmla="*/ 1576 h 1588"/>
              <a:gd name="T40" fmla="*/ 6 w 48"/>
              <a:gd name="T41" fmla="*/ 1587 h 1588"/>
              <a:gd name="T42" fmla="*/ 0 w 48"/>
              <a:gd name="T43" fmla="*/ 1587 h 158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8"/>
              <a:gd name="T67" fmla="*/ 0 h 1588"/>
              <a:gd name="T68" fmla="*/ 48 w 48"/>
              <a:gd name="T69" fmla="*/ 1588 h 158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8" h="1588">
                <a:moveTo>
                  <a:pt x="0" y="0"/>
                </a:moveTo>
                <a:lnTo>
                  <a:pt x="6" y="5"/>
                </a:lnTo>
                <a:lnTo>
                  <a:pt x="12" y="11"/>
                </a:lnTo>
                <a:lnTo>
                  <a:pt x="17" y="39"/>
                </a:lnTo>
                <a:lnTo>
                  <a:pt x="23" y="83"/>
                </a:lnTo>
                <a:lnTo>
                  <a:pt x="23" y="133"/>
                </a:lnTo>
                <a:lnTo>
                  <a:pt x="23" y="662"/>
                </a:lnTo>
                <a:lnTo>
                  <a:pt x="23" y="713"/>
                </a:lnTo>
                <a:lnTo>
                  <a:pt x="29" y="757"/>
                </a:lnTo>
                <a:lnTo>
                  <a:pt x="41" y="785"/>
                </a:lnTo>
                <a:lnTo>
                  <a:pt x="41" y="796"/>
                </a:lnTo>
                <a:lnTo>
                  <a:pt x="47" y="796"/>
                </a:lnTo>
                <a:lnTo>
                  <a:pt x="41" y="807"/>
                </a:lnTo>
                <a:lnTo>
                  <a:pt x="29" y="835"/>
                </a:lnTo>
                <a:lnTo>
                  <a:pt x="23" y="874"/>
                </a:lnTo>
                <a:lnTo>
                  <a:pt x="23" y="924"/>
                </a:lnTo>
                <a:lnTo>
                  <a:pt x="23" y="1453"/>
                </a:lnTo>
                <a:lnTo>
                  <a:pt x="23" y="1503"/>
                </a:lnTo>
                <a:lnTo>
                  <a:pt x="17" y="1548"/>
                </a:lnTo>
                <a:lnTo>
                  <a:pt x="12" y="1576"/>
                </a:lnTo>
                <a:lnTo>
                  <a:pt x="6" y="1587"/>
                </a:lnTo>
                <a:lnTo>
                  <a:pt x="0" y="1587"/>
                </a:lnTo>
              </a:path>
            </a:pathLst>
          </a:custGeom>
          <a:noFill/>
          <a:ln w="12700" cap="rnd">
            <a:solidFill>
              <a:schemeClr val="tx1"/>
            </a:solidFill>
            <a:round/>
            <a:headEnd type="none" w="sm" len="sm"/>
            <a:tailEnd type="none" w="sm" len="sm"/>
          </a:ln>
        </p:spPr>
        <p:txBody>
          <a:bodyPr/>
          <a:lstStyle/>
          <a:p>
            <a:endParaRPr lang="it-IT"/>
          </a:p>
        </p:txBody>
      </p:sp>
      <p:sp>
        <p:nvSpPr>
          <p:cNvPr id="7175" name="Rectangle 7"/>
          <p:cNvSpPr>
            <a:spLocks noChangeArrowheads="1"/>
          </p:cNvSpPr>
          <p:nvPr/>
        </p:nvSpPr>
        <p:spPr bwMode="auto">
          <a:xfrm>
            <a:off x="6096000" y="5729288"/>
            <a:ext cx="1644650" cy="396875"/>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altLang="it-IT" sz="2000" b="1">
                <a:solidFill>
                  <a:srgbClr val="CC3300"/>
                </a:solidFill>
                <a:latin typeface="Arial" charset="0"/>
              </a:rPr>
              <a:t>* P &lt; 0.05</a:t>
            </a:r>
          </a:p>
        </p:txBody>
      </p:sp>
      <p:sp>
        <p:nvSpPr>
          <p:cNvPr id="7176" name="Rectangle 9"/>
          <p:cNvSpPr>
            <a:spLocks noChangeArrowheads="1"/>
          </p:cNvSpPr>
          <p:nvPr/>
        </p:nvSpPr>
        <p:spPr bwMode="auto">
          <a:xfrm>
            <a:off x="0" y="2224088"/>
            <a:ext cx="2057400" cy="396875"/>
          </a:xfrm>
          <a:prstGeom prst="rect">
            <a:avLst/>
          </a:prstGeom>
          <a:noFill/>
          <a:ln w="9525">
            <a:noFill/>
            <a:miter lim="800000"/>
            <a:headEnd/>
            <a:tailEnd/>
          </a:ln>
        </p:spPr>
        <p:txBody>
          <a:bodyPr lIns="92075" tIns="46038" rIns="92075" bIns="46038">
            <a:spAutoFit/>
          </a:bodyPr>
          <a:lstStyle/>
          <a:p>
            <a:pPr eaLnBrk="0" hangingPunct="0"/>
            <a:r>
              <a:rPr lang="en-US" altLang="it-IT" sz="2000" b="1">
                <a:solidFill>
                  <a:srgbClr val="CC3300"/>
                </a:solidFill>
                <a:latin typeface="Square721 BT" pitchFamily="34" charset="0"/>
              </a:rPr>
              <a:t>Miglioramento</a:t>
            </a:r>
          </a:p>
        </p:txBody>
      </p:sp>
      <p:sp>
        <p:nvSpPr>
          <p:cNvPr id="7177" name="Rectangle 11"/>
          <p:cNvSpPr>
            <a:spLocks noChangeArrowheads="1"/>
          </p:cNvSpPr>
          <p:nvPr/>
        </p:nvSpPr>
        <p:spPr bwMode="auto">
          <a:xfrm>
            <a:off x="179388" y="6237288"/>
            <a:ext cx="8785225" cy="620712"/>
          </a:xfrm>
          <a:prstGeom prst="rect">
            <a:avLst/>
          </a:prstGeom>
          <a:noFill/>
          <a:ln w="28575">
            <a:solidFill>
              <a:schemeClr val="tx1"/>
            </a:solidFill>
            <a:miter lim="800000"/>
            <a:headEnd/>
            <a:tailEnd/>
          </a:ln>
        </p:spPr>
        <p:txBody>
          <a:bodyPr wrap="none" anchor="ctr"/>
          <a:lstStyle/>
          <a:p>
            <a:pPr algn="ctr"/>
            <a:r>
              <a:rPr lang="it-IT" sz="1400" b="1"/>
              <a:t>“Efficacy of rivastigmine in dementia with Lewy bodies: a randomised, double-blind,</a:t>
            </a:r>
          </a:p>
          <a:p>
            <a:pPr algn="ctr"/>
            <a:r>
              <a:rPr lang="it-IT" sz="1400" b="1"/>
              <a:t> placebo-controlled international study.” McKeith I et al. Lancet 2000; 356:2031-6</a:t>
            </a:r>
            <a:endParaRPr lang="it-IT"/>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ctr" eaLnBrk="1" hangingPunct="1">
              <a:tabLst>
                <a:tab pos="4041775" algn="l"/>
              </a:tabLst>
            </a:pPr>
            <a:r>
              <a:rPr lang="it-IT" altLang="it-IT" b="1" smtClean="0">
                <a:solidFill>
                  <a:srgbClr val="FFFF00"/>
                </a:solidFill>
                <a:effectLst/>
              </a:rPr>
              <a:t>Parkinson ed Alzheimer:</a:t>
            </a:r>
            <a:br>
              <a:rPr lang="it-IT" altLang="it-IT" b="1" smtClean="0">
                <a:solidFill>
                  <a:srgbClr val="FFFF00"/>
                </a:solidFill>
                <a:effectLst/>
              </a:rPr>
            </a:br>
            <a:r>
              <a:rPr lang="it-IT" altLang="it-IT" b="1" smtClean="0">
                <a:solidFill>
                  <a:srgbClr val="FFFF00"/>
                </a:solidFill>
                <a:effectLst/>
              </a:rPr>
              <a:t>realta’ clinica</a:t>
            </a:r>
          </a:p>
        </p:txBody>
      </p:sp>
      <p:sp>
        <p:nvSpPr>
          <p:cNvPr id="75779" name="Line 3"/>
          <p:cNvSpPr>
            <a:spLocks noChangeShapeType="1"/>
          </p:cNvSpPr>
          <p:nvPr/>
        </p:nvSpPr>
        <p:spPr bwMode="auto">
          <a:xfrm>
            <a:off x="2895600" y="4267200"/>
            <a:ext cx="0" cy="0"/>
          </a:xfrm>
          <a:prstGeom prst="line">
            <a:avLst/>
          </a:prstGeom>
          <a:noFill/>
          <a:ln w="9525">
            <a:solidFill>
              <a:schemeClr val="tx1"/>
            </a:solidFill>
            <a:round/>
            <a:headEnd/>
            <a:tailEnd/>
          </a:ln>
        </p:spPr>
        <p:txBody>
          <a:bodyPr wrap="none" anchor="ctr"/>
          <a:lstStyle/>
          <a:p>
            <a:endParaRPr lang="it-IT"/>
          </a:p>
        </p:txBody>
      </p:sp>
      <p:sp>
        <p:nvSpPr>
          <p:cNvPr id="75780" name="Rectangle 4"/>
          <p:cNvSpPr>
            <a:spLocks noChangeArrowheads="1"/>
          </p:cNvSpPr>
          <p:nvPr/>
        </p:nvSpPr>
        <p:spPr bwMode="auto">
          <a:xfrm>
            <a:off x="323850" y="3284538"/>
            <a:ext cx="8534400" cy="1066800"/>
          </a:xfrm>
          <a:prstGeom prst="rect">
            <a:avLst/>
          </a:prstGeom>
          <a:gradFill rotWithShape="0">
            <a:gsLst>
              <a:gs pos="0">
                <a:srgbClr val="D9ECFF"/>
              </a:gs>
              <a:gs pos="50000">
                <a:srgbClr val="0058B0"/>
              </a:gs>
              <a:gs pos="100000">
                <a:srgbClr val="D9ECFF"/>
              </a:gs>
            </a:gsLst>
            <a:lin ang="2700000" scaled="1"/>
          </a:gradFill>
          <a:ln w="9525">
            <a:solidFill>
              <a:schemeClr val="tx1"/>
            </a:solidFill>
            <a:miter lim="800000"/>
            <a:headEnd/>
            <a:tailEnd/>
          </a:ln>
        </p:spPr>
        <p:txBody>
          <a:bodyPr wrap="none" anchor="ctr"/>
          <a:lstStyle/>
          <a:p>
            <a:endParaRPr lang="it-IT"/>
          </a:p>
        </p:txBody>
      </p:sp>
      <p:sp>
        <p:nvSpPr>
          <p:cNvPr id="75781" name="Rectangle 5"/>
          <p:cNvSpPr>
            <a:spLocks noChangeArrowheads="1"/>
          </p:cNvSpPr>
          <p:nvPr/>
        </p:nvSpPr>
        <p:spPr bwMode="auto">
          <a:xfrm>
            <a:off x="381000" y="4368800"/>
            <a:ext cx="527050" cy="366713"/>
          </a:xfrm>
          <a:prstGeom prst="rect">
            <a:avLst/>
          </a:prstGeom>
          <a:noFill/>
          <a:ln w="9525">
            <a:noFill/>
            <a:miter lim="800000"/>
            <a:headEnd/>
            <a:tailEnd/>
          </a:ln>
        </p:spPr>
        <p:txBody>
          <a:bodyPr wrap="none">
            <a:spAutoFit/>
          </a:bodyPr>
          <a:lstStyle/>
          <a:p>
            <a:pPr eaLnBrk="0" hangingPunct="0"/>
            <a:r>
              <a:rPr lang="it-IT" altLang="it-IT" sz="1800" b="1">
                <a:solidFill>
                  <a:schemeClr val="accent2"/>
                </a:solidFill>
                <a:latin typeface="Square721 BT" pitchFamily="34" charset="0"/>
              </a:rPr>
              <a:t>MP</a:t>
            </a:r>
          </a:p>
        </p:txBody>
      </p:sp>
      <p:sp>
        <p:nvSpPr>
          <p:cNvPr id="75782" name="Rectangle 6"/>
          <p:cNvSpPr>
            <a:spLocks noChangeArrowheads="1"/>
          </p:cNvSpPr>
          <p:nvPr/>
        </p:nvSpPr>
        <p:spPr bwMode="auto">
          <a:xfrm>
            <a:off x="1733550" y="4368800"/>
            <a:ext cx="1162050" cy="641350"/>
          </a:xfrm>
          <a:prstGeom prst="rect">
            <a:avLst/>
          </a:prstGeom>
          <a:noFill/>
          <a:ln w="9525">
            <a:noFill/>
            <a:miter lim="800000"/>
            <a:headEnd/>
            <a:tailEnd/>
          </a:ln>
        </p:spPr>
        <p:txBody>
          <a:bodyPr wrap="none">
            <a:spAutoFit/>
          </a:bodyPr>
          <a:lstStyle/>
          <a:p>
            <a:pPr algn="ctr" eaLnBrk="0" hangingPunct="0"/>
            <a:r>
              <a:rPr lang="it-IT" altLang="it-IT" sz="1800" b="1">
                <a:latin typeface="Square721 BT" pitchFamily="34" charset="0"/>
              </a:rPr>
              <a:t>MP +</a:t>
            </a:r>
          </a:p>
          <a:p>
            <a:pPr algn="ctr" eaLnBrk="0" hangingPunct="0"/>
            <a:r>
              <a:rPr lang="it-IT" altLang="it-IT" sz="1800" b="1">
                <a:latin typeface="Square721 BT" pitchFamily="34" charset="0"/>
              </a:rPr>
              <a:t>demenza</a:t>
            </a:r>
            <a:endParaRPr lang="it-IT" altLang="it-IT" sz="2000" b="1">
              <a:latin typeface="Square721 BT" pitchFamily="34" charset="0"/>
            </a:endParaRPr>
          </a:p>
        </p:txBody>
      </p:sp>
      <p:sp>
        <p:nvSpPr>
          <p:cNvPr id="75783" name="Rectangle 7"/>
          <p:cNvSpPr>
            <a:spLocks noChangeArrowheads="1"/>
          </p:cNvSpPr>
          <p:nvPr/>
        </p:nvSpPr>
        <p:spPr bwMode="auto">
          <a:xfrm>
            <a:off x="6007100" y="4368800"/>
            <a:ext cx="1651000" cy="641350"/>
          </a:xfrm>
          <a:prstGeom prst="rect">
            <a:avLst/>
          </a:prstGeom>
          <a:noFill/>
          <a:ln w="9525">
            <a:noFill/>
            <a:miter lim="800000"/>
            <a:headEnd/>
            <a:tailEnd/>
          </a:ln>
        </p:spPr>
        <p:txBody>
          <a:bodyPr wrap="none">
            <a:spAutoFit/>
          </a:bodyPr>
          <a:lstStyle/>
          <a:p>
            <a:pPr algn="ctr" eaLnBrk="0" hangingPunct="0"/>
            <a:r>
              <a:rPr lang="it-IT" altLang="it-IT" sz="1800" b="1">
                <a:latin typeface="Square721 BT" pitchFamily="34" charset="0"/>
              </a:rPr>
              <a:t>variante AD +</a:t>
            </a:r>
          </a:p>
          <a:p>
            <a:pPr algn="ctr" eaLnBrk="0" hangingPunct="0"/>
            <a:r>
              <a:rPr lang="it-IT" altLang="it-IT" sz="1800" b="1">
                <a:latin typeface="Square721 BT" pitchFamily="34" charset="0"/>
              </a:rPr>
              <a:t>corpi di Lewy</a:t>
            </a:r>
            <a:endParaRPr lang="it-IT" altLang="it-IT" sz="2000" b="1">
              <a:latin typeface="Square721 BT" pitchFamily="34" charset="0"/>
            </a:endParaRPr>
          </a:p>
        </p:txBody>
      </p:sp>
      <p:sp>
        <p:nvSpPr>
          <p:cNvPr id="75784" name="Rectangle 8"/>
          <p:cNvSpPr>
            <a:spLocks noChangeArrowheads="1"/>
          </p:cNvSpPr>
          <p:nvPr/>
        </p:nvSpPr>
        <p:spPr bwMode="auto">
          <a:xfrm>
            <a:off x="8261350" y="4368800"/>
            <a:ext cx="514350" cy="366713"/>
          </a:xfrm>
          <a:prstGeom prst="rect">
            <a:avLst/>
          </a:prstGeom>
          <a:noFill/>
          <a:ln w="9525">
            <a:noFill/>
            <a:miter lim="800000"/>
            <a:headEnd/>
            <a:tailEnd/>
          </a:ln>
        </p:spPr>
        <p:txBody>
          <a:bodyPr wrap="none">
            <a:spAutoFit/>
          </a:bodyPr>
          <a:lstStyle/>
          <a:p>
            <a:pPr eaLnBrk="0" hangingPunct="0"/>
            <a:r>
              <a:rPr lang="it-IT" altLang="it-IT" sz="1800" b="1">
                <a:solidFill>
                  <a:schemeClr val="accent2"/>
                </a:solidFill>
                <a:latin typeface="Square721 BT" pitchFamily="34" charset="0"/>
              </a:rPr>
              <a:t>AD</a:t>
            </a:r>
          </a:p>
        </p:txBody>
      </p:sp>
      <p:sp>
        <p:nvSpPr>
          <p:cNvPr id="75785" name="AutoShape 10"/>
          <p:cNvSpPr>
            <a:spLocks noChangeArrowheads="1"/>
          </p:cNvSpPr>
          <p:nvPr/>
        </p:nvSpPr>
        <p:spPr bwMode="auto">
          <a:xfrm>
            <a:off x="3886200" y="3124200"/>
            <a:ext cx="1295400" cy="1371600"/>
          </a:xfrm>
          <a:custGeom>
            <a:avLst/>
            <a:gdLst>
              <a:gd name="T0" fmla="*/ 1295400 w 21600"/>
              <a:gd name="T1" fmla="*/ 685800 h 21600"/>
              <a:gd name="T2" fmla="*/ 647700 w 21600"/>
              <a:gd name="T3" fmla="*/ 1371600 h 21600"/>
              <a:gd name="T4" fmla="*/ 0 w 21600"/>
              <a:gd name="T5" fmla="*/ 685800 h 21600"/>
              <a:gd name="T6" fmla="*/ 647700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rgbClr val="FF9933"/>
          </a:solidFill>
          <a:ln w="9525">
            <a:solidFill>
              <a:schemeClr val="tx1"/>
            </a:solidFill>
            <a:miter lim="800000"/>
            <a:headEnd/>
            <a:tailEnd/>
          </a:ln>
        </p:spPr>
        <p:txBody>
          <a:bodyPr wrap="none" anchor="ctr"/>
          <a:lstStyle/>
          <a:p>
            <a:pPr algn="ctr" eaLnBrk="0" hangingPunct="0"/>
            <a:r>
              <a:rPr lang="it-IT" altLang="it-IT" b="1">
                <a:solidFill>
                  <a:srgbClr val="CC3300"/>
                </a:solidFill>
                <a:latin typeface="Arial" charset="0"/>
              </a:rPr>
              <a:t>DLB</a:t>
            </a:r>
            <a:endParaRPr lang="it-IT" altLang="it-IT">
              <a:solidFill>
                <a:srgbClr val="CC3300"/>
              </a:solidFill>
              <a:latin typeface="Times" pitchFamily="18" charset="0"/>
            </a:endParaRPr>
          </a:p>
        </p:txBody>
      </p:sp>
      <p:sp>
        <p:nvSpPr>
          <p:cNvPr id="75786" name="Rectangle 11"/>
          <p:cNvSpPr>
            <a:spLocks noChangeArrowheads="1"/>
          </p:cNvSpPr>
          <p:nvPr/>
        </p:nvSpPr>
        <p:spPr bwMode="auto">
          <a:xfrm>
            <a:off x="6953250" y="3443288"/>
            <a:ext cx="1873250" cy="366712"/>
          </a:xfrm>
          <a:prstGeom prst="rect">
            <a:avLst/>
          </a:prstGeom>
          <a:noFill/>
          <a:ln w="9525">
            <a:noFill/>
            <a:miter lim="800000"/>
            <a:headEnd/>
            <a:tailEnd/>
          </a:ln>
        </p:spPr>
        <p:txBody>
          <a:bodyPr wrap="none">
            <a:spAutoFit/>
          </a:bodyPr>
          <a:lstStyle/>
          <a:p>
            <a:pPr eaLnBrk="0" hangingPunct="0"/>
            <a:r>
              <a:rPr lang="it-IT" altLang="it-IT" sz="1800" b="1">
                <a:solidFill>
                  <a:schemeClr val="accent2"/>
                </a:solidFill>
                <a:latin typeface="Square721 BT" pitchFamily="34" charset="0"/>
              </a:rPr>
              <a:t>deficit memoria</a:t>
            </a:r>
          </a:p>
        </p:txBody>
      </p:sp>
      <p:sp>
        <p:nvSpPr>
          <p:cNvPr id="75787" name="Rectangle 12"/>
          <p:cNvSpPr>
            <a:spLocks noChangeArrowheads="1"/>
          </p:cNvSpPr>
          <p:nvPr/>
        </p:nvSpPr>
        <p:spPr bwMode="auto">
          <a:xfrm>
            <a:off x="381000" y="3810000"/>
            <a:ext cx="1771650" cy="366713"/>
          </a:xfrm>
          <a:prstGeom prst="rect">
            <a:avLst/>
          </a:prstGeom>
          <a:noFill/>
          <a:ln w="9525">
            <a:noFill/>
            <a:miter lim="800000"/>
            <a:headEnd/>
            <a:tailEnd/>
          </a:ln>
        </p:spPr>
        <p:txBody>
          <a:bodyPr wrap="none">
            <a:spAutoFit/>
          </a:bodyPr>
          <a:lstStyle/>
          <a:p>
            <a:pPr eaLnBrk="0" hangingPunct="0"/>
            <a:r>
              <a:rPr lang="it-IT" altLang="it-IT" sz="1800" b="1">
                <a:solidFill>
                  <a:schemeClr val="accent2"/>
                </a:solidFill>
                <a:latin typeface="Square721 BT" pitchFamily="34" charset="0"/>
              </a:rPr>
              <a:t>deficit motorio</a:t>
            </a:r>
          </a:p>
        </p:txBody>
      </p:sp>
      <p:sp>
        <p:nvSpPr>
          <p:cNvPr id="75788" name="Rectangle 13"/>
          <p:cNvSpPr>
            <a:spLocks noChangeArrowheads="1"/>
          </p:cNvSpPr>
          <p:nvPr/>
        </p:nvSpPr>
        <p:spPr bwMode="auto">
          <a:xfrm>
            <a:off x="2124075" y="2636838"/>
            <a:ext cx="184150" cy="366712"/>
          </a:xfrm>
          <a:prstGeom prst="rect">
            <a:avLst/>
          </a:prstGeom>
          <a:noFill/>
          <a:ln w="9525">
            <a:noFill/>
            <a:miter lim="800000"/>
            <a:headEnd/>
            <a:tailEnd/>
          </a:ln>
        </p:spPr>
        <p:txBody>
          <a:bodyPr wrap="none">
            <a:spAutoFit/>
          </a:bodyPr>
          <a:lstStyle/>
          <a:p>
            <a:pPr eaLnBrk="0" hangingPunct="0"/>
            <a:endParaRPr lang="it-IT" altLang="it-IT" sz="1800">
              <a:solidFill>
                <a:srgbClr val="FFFF00"/>
              </a:solidFill>
              <a:latin typeface="Arial" charset="0"/>
            </a:endParaRPr>
          </a:p>
        </p:txBody>
      </p:sp>
      <p:sp>
        <p:nvSpPr>
          <p:cNvPr id="75789" name="Rectangle 14"/>
          <p:cNvSpPr>
            <a:spLocks noChangeArrowheads="1"/>
          </p:cNvSpPr>
          <p:nvPr/>
        </p:nvSpPr>
        <p:spPr bwMode="auto">
          <a:xfrm>
            <a:off x="3829050" y="4556125"/>
            <a:ext cx="1428750" cy="641350"/>
          </a:xfrm>
          <a:prstGeom prst="rect">
            <a:avLst/>
          </a:prstGeom>
          <a:noFill/>
          <a:ln w="9525">
            <a:noFill/>
            <a:miter lim="800000"/>
            <a:headEnd/>
            <a:tailEnd/>
          </a:ln>
        </p:spPr>
        <p:txBody>
          <a:bodyPr wrap="none">
            <a:spAutoFit/>
          </a:bodyPr>
          <a:lstStyle/>
          <a:p>
            <a:pPr algn="ctr" eaLnBrk="0" hangingPunct="0"/>
            <a:r>
              <a:rPr lang="it-IT" altLang="it-IT" sz="1800">
                <a:solidFill>
                  <a:schemeClr val="bg1"/>
                </a:solidFill>
                <a:latin typeface="Arial" charset="0"/>
              </a:rPr>
              <a:t>allucinazioni</a:t>
            </a:r>
          </a:p>
          <a:p>
            <a:pPr algn="ctr" eaLnBrk="0" hangingPunct="0"/>
            <a:r>
              <a:rPr lang="it-IT" altLang="it-IT" sz="1800">
                <a:solidFill>
                  <a:schemeClr val="bg1"/>
                </a:solidFill>
                <a:latin typeface="Arial" charset="0"/>
              </a:rPr>
              <a:t>visive</a:t>
            </a:r>
            <a:endParaRPr lang="it-IT" altLang="it-IT" sz="1800">
              <a:solidFill>
                <a:srgbClr val="FFFF00"/>
              </a:solidFill>
              <a:latin typeface="Arial" charset="0"/>
            </a:endParaRPr>
          </a:p>
        </p:txBody>
      </p:sp>
      <p:sp>
        <p:nvSpPr>
          <p:cNvPr id="75790" name="Rectangle 15"/>
          <p:cNvSpPr>
            <a:spLocks noChangeArrowheads="1"/>
          </p:cNvSpPr>
          <p:nvPr/>
        </p:nvSpPr>
        <p:spPr bwMode="auto">
          <a:xfrm>
            <a:off x="2889250" y="2514600"/>
            <a:ext cx="3144838" cy="366713"/>
          </a:xfrm>
          <a:prstGeom prst="rect">
            <a:avLst/>
          </a:prstGeom>
          <a:noFill/>
          <a:ln w="9525">
            <a:noFill/>
            <a:miter lim="800000"/>
            <a:headEnd/>
            <a:tailEnd/>
          </a:ln>
        </p:spPr>
        <p:txBody>
          <a:bodyPr wrap="none">
            <a:spAutoFit/>
          </a:bodyPr>
          <a:lstStyle/>
          <a:p>
            <a:pPr algn="ctr" eaLnBrk="0" hangingPunct="0"/>
            <a:r>
              <a:rPr lang="it-IT" altLang="it-IT" sz="1800" b="1">
                <a:solidFill>
                  <a:schemeClr val="hlink"/>
                </a:solidFill>
                <a:latin typeface="Square721 BT" pitchFamily="34" charset="0"/>
              </a:rPr>
              <a:t>disturbo comportamentale</a:t>
            </a:r>
          </a:p>
        </p:txBody>
      </p:sp>
      <p:sp>
        <p:nvSpPr>
          <p:cNvPr id="75791" name="Rectangle 16"/>
          <p:cNvSpPr>
            <a:spLocks noChangeArrowheads="1"/>
          </p:cNvSpPr>
          <p:nvPr/>
        </p:nvSpPr>
        <p:spPr bwMode="auto">
          <a:xfrm>
            <a:off x="3810000" y="4572000"/>
            <a:ext cx="1481138" cy="641350"/>
          </a:xfrm>
          <a:prstGeom prst="rect">
            <a:avLst/>
          </a:prstGeom>
          <a:noFill/>
          <a:ln w="9525">
            <a:noFill/>
            <a:miter lim="800000"/>
            <a:headEnd/>
            <a:tailEnd/>
          </a:ln>
        </p:spPr>
        <p:txBody>
          <a:bodyPr wrap="none">
            <a:spAutoFit/>
          </a:bodyPr>
          <a:lstStyle/>
          <a:p>
            <a:pPr algn="ctr" eaLnBrk="0" hangingPunct="0"/>
            <a:r>
              <a:rPr lang="it-IT" altLang="it-IT" sz="1800" b="1">
                <a:solidFill>
                  <a:schemeClr val="hlink"/>
                </a:solidFill>
                <a:latin typeface="Square721 BT" pitchFamily="34" charset="0"/>
              </a:rPr>
              <a:t>allucinazioni</a:t>
            </a:r>
            <a:br>
              <a:rPr lang="it-IT" altLang="it-IT" sz="1800" b="1">
                <a:solidFill>
                  <a:schemeClr val="hlink"/>
                </a:solidFill>
                <a:latin typeface="Square721 BT" pitchFamily="34" charset="0"/>
              </a:rPr>
            </a:br>
            <a:r>
              <a:rPr lang="it-IT" altLang="it-IT" sz="1800" b="1">
                <a:solidFill>
                  <a:schemeClr val="hlink"/>
                </a:solidFill>
                <a:latin typeface="Square721 BT" pitchFamily="34" charset="0"/>
              </a:rPr>
              <a:t>visive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en-GB" altLang="it-IT" sz="4000" b="1" smtClean="0">
                <a:solidFill>
                  <a:srgbClr val="FF9900"/>
                </a:solidFill>
                <a:effectLst/>
              </a:rPr>
              <a:t>Inibitori delle MAO - Selegilina</a:t>
            </a:r>
            <a:endParaRPr lang="it-IT" sz="4000" b="1" smtClean="0">
              <a:solidFill>
                <a:srgbClr val="FF9900"/>
              </a:solidFill>
              <a:effectLst/>
            </a:endParaRPr>
          </a:p>
        </p:txBody>
      </p:sp>
      <p:sp>
        <p:nvSpPr>
          <p:cNvPr id="9219" name="Rectangle 3"/>
          <p:cNvSpPr>
            <a:spLocks noGrp="1" noChangeArrowheads="1"/>
          </p:cNvSpPr>
          <p:nvPr>
            <p:ph type="body" idx="1"/>
          </p:nvPr>
        </p:nvSpPr>
        <p:spPr/>
        <p:txBody>
          <a:bodyPr/>
          <a:lstStyle/>
          <a:p>
            <a:pPr eaLnBrk="1" hangingPunct="1">
              <a:lnSpc>
                <a:spcPct val="80000"/>
              </a:lnSpc>
              <a:defRPr/>
            </a:pPr>
            <a:r>
              <a:rPr lang="en-GB" altLang="it-IT" sz="2400" smtClean="0">
                <a:effectLst/>
              </a:rPr>
              <a:t>La selegilina  è un </a:t>
            </a:r>
            <a:r>
              <a:rPr lang="it-IT" altLang="it-IT" sz="2400" smtClean="0">
                <a:effectLst/>
              </a:rPr>
              <a:t>inibitore </a:t>
            </a:r>
            <a:r>
              <a:rPr lang="en-GB" altLang="it-IT" sz="2400" smtClean="0">
                <a:effectLst/>
              </a:rPr>
              <a:t>MAO-B irreversibile con un moderato effetto sintomatico</a:t>
            </a:r>
            <a:r>
              <a:rPr lang="en-GB" altLang="it-IT" sz="2400" smtClean="0">
                <a:solidFill>
                  <a:schemeClr val="hlink"/>
                </a:solidFill>
                <a:effectLst/>
              </a:rPr>
              <a:t> </a:t>
            </a:r>
            <a:r>
              <a:rPr lang="en-GB" altLang="it-IT" sz="2400" smtClean="0">
                <a:effectLst/>
              </a:rPr>
              <a:t>ed un suggerito ruolo</a:t>
            </a:r>
            <a:r>
              <a:rPr lang="en-GB" altLang="it-IT" sz="2400" smtClean="0">
                <a:solidFill>
                  <a:schemeClr val="hlink"/>
                </a:solidFill>
                <a:effectLst/>
              </a:rPr>
              <a:t> </a:t>
            </a:r>
            <a:r>
              <a:rPr lang="en-GB" altLang="it-IT" sz="2400" smtClean="0">
                <a:effectLst/>
              </a:rPr>
              <a:t>neuroprotettivo </a:t>
            </a:r>
            <a:r>
              <a:rPr lang="en-GB" altLang="it-IT" sz="2400" smtClean="0">
                <a:solidFill>
                  <a:schemeClr val="accent2"/>
                </a:solidFill>
                <a:effectLst/>
              </a:rPr>
              <a:t>[</a:t>
            </a:r>
            <a:r>
              <a:rPr lang="it-IT" altLang="it-IT" sz="2400" smtClean="0">
                <a:solidFill>
                  <a:schemeClr val="accent2"/>
                </a:solidFill>
                <a:effectLst/>
              </a:rPr>
              <a:t>The Parkinson Study Group. DATATOP  Arch Neurol 1989. - The Parkinson Study Group. </a:t>
            </a:r>
            <a:r>
              <a:rPr lang="it-IT" altLang="it-IT" sz="2400" i="1" smtClean="0">
                <a:solidFill>
                  <a:schemeClr val="accent2"/>
                </a:solidFill>
                <a:effectLst/>
              </a:rPr>
              <a:t>N </a:t>
            </a:r>
            <a:r>
              <a:rPr lang="it-IT" altLang="it-IT" sz="2400" smtClean="0">
                <a:solidFill>
                  <a:schemeClr val="accent2"/>
                </a:solidFill>
                <a:effectLst/>
              </a:rPr>
              <a:t>Engl J Med 1989] </a:t>
            </a:r>
            <a:endParaRPr lang="en-GB" altLang="it-IT" sz="2400" smtClean="0">
              <a:solidFill>
                <a:schemeClr val="accent2"/>
              </a:solidFill>
              <a:effectLst/>
            </a:endParaRPr>
          </a:p>
          <a:p>
            <a:pPr eaLnBrk="1" hangingPunct="1">
              <a:lnSpc>
                <a:spcPct val="80000"/>
              </a:lnSpc>
              <a:buFontTx/>
              <a:buNone/>
              <a:defRPr/>
            </a:pPr>
            <a:endParaRPr lang="en-GB" altLang="it-IT" sz="2400" smtClean="0">
              <a:solidFill>
                <a:schemeClr val="accent2"/>
              </a:solidFill>
              <a:effectLst/>
            </a:endParaRPr>
          </a:p>
          <a:p>
            <a:pPr eaLnBrk="1" hangingPunct="1">
              <a:lnSpc>
                <a:spcPct val="80000"/>
              </a:lnSpc>
              <a:defRPr/>
            </a:pPr>
            <a:r>
              <a:rPr lang="en-GB" altLang="it-IT" sz="2400" smtClean="0">
                <a:effectLst/>
              </a:rPr>
              <a:t>Fra i suoi metaboliti si annoverano la L-anfetamina e la L-metanfetamina, sostanze facilitanti il release di dopamina ma responsabili dei suoi effetti neurotossici indesiderati </a:t>
            </a:r>
            <a:r>
              <a:rPr lang="it-IT" altLang="it-IT" sz="2400" smtClean="0">
                <a:effectLst/>
              </a:rPr>
              <a:t>di natura psichiatrica (</a:t>
            </a:r>
            <a:r>
              <a:rPr lang="it-IT" altLang="it-IT" sz="2400" smtClean="0">
                <a:solidFill>
                  <a:schemeClr val="accent2"/>
                </a:solidFill>
                <a:effectLst/>
              </a:rPr>
              <a:t>delirio, allucinazioni, agitazione</a:t>
            </a:r>
            <a:r>
              <a:rPr lang="it-IT" altLang="it-IT" sz="2400" smtClean="0">
                <a:effectLst/>
              </a:rPr>
              <a:t>), cardiovascolare (</a:t>
            </a:r>
            <a:r>
              <a:rPr lang="it-IT" altLang="it-IT" sz="2400" smtClean="0">
                <a:solidFill>
                  <a:schemeClr val="accent2"/>
                </a:solidFill>
                <a:effectLst/>
              </a:rPr>
              <a:t>ipertensione arteriosa, ipotensione ortostatica</a:t>
            </a:r>
            <a:r>
              <a:rPr lang="it-IT" altLang="it-IT" sz="2400" smtClean="0">
                <a:effectLst/>
              </a:rPr>
              <a:t>) e neurologica (</a:t>
            </a:r>
            <a:r>
              <a:rPr lang="it-IT" altLang="it-IT" sz="2400" smtClean="0">
                <a:solidFill>
                  <a:schemeClr val="accent2"/>
                </a:solidFill>
                <a:effectLst/>
              </a:rPr>
              <a:t>sedazione, movimenti anormali</a:t>
            </a:r>
            <a:r>
              <a:rPr lang="it-IT" altLang="it-IT" sz="2400" smtClean="0">
                <a:effectLst/>
              </a:rPr>
              <a:t>)</a:t>
            </a:r>
          </a:p>
          <a:p>
            <a:pPr eaLnBrk="1" hangingPunct="1">
              <a:lnSpc>
                <a:spcPct val="80000"/>
              </a:lnSpc>
              <a:buFontTx/>
              <a:buNone/>
              <a:defRPr/>
            </a:pPr>
            <a:endParaRPr lang="it-IT" altLang="it-IT" sz="2400" smtClean="0">
              <a:effectLst/>
            </a:endParaRPr>
          </a:p>
          <a:p>
            <a:pPr eaLnBrk="1" hangingPunct="1">
              <a:lnSpc>
                <a:spcPct val="80000"/>
              </a:lnSpc>
              <a:buFontTx/>
              <a:buNone/>
              <a:defRPr/>
            </a:pPr>
            <a:endParaRPr lang="it-IT" sz="2000" smtClean="0">
              <a:solidFill>
                <a:schemeClr val="hlin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750" y="0"/>
            <a:ext cx="8229600" cy="1384300"/>
          </a:xfrm>
        </p:spPr>
        <p:txBody>
          <a:bodyPr/>
          <a:lstStyle/>
          <a:p>
            <a:pPr algn="ctr" eaLnBrk="1" hangingPunct="1"/>
            <a:r>
              <a:rPr lang="en-GB" altLang="it-IT" sz="4000" b="1" smtClean="0">
                <a:solidFill>
                  <a:srgbClr val="FF9900"/>
                </a:solidFill>
                <a:effectLst/>
              </a:rPr>
              <a:t>Inibitori delle MAO - Rasagilina</a:t>
            </a:r>
            <a:endParaRPr lang="it-IT" sz="4000" b="1" smtClean="0">
              <a:solidFill>
                <a:srgbClr val="FF9900"/>
              </a:solidFill>
              <a:effectLst/>
            </a:endParaRPr>
          </a:p>
        </p:txBody>
      </p:sp>
      <p:sp>
        <p:nvSpPr>
          <p:cNvPr id="10243" name="Rectangle 3"/>
          <p:cNvSpPr>
            <a:spLocks noGrp="1" noChangeArrowheads="1"/>
          </p:cNvSpPr>
          <p:nvPr>
            <p:ph type="body" idx="1"/>
          </p:nvPr>
        </p:nvSpPr>
        <p:spPr/>
        <p:txBody>
          <a:bodyPr/>
          <a:lstStyle/>
          <a:p>
            <a:pPr eaLnBrk="1" hangingPunct="1">
              <a:lnSpc>
                <a:spcPct val="80000"/>
              </a:lnSpc>
              <a:defRPr/>
            </a:pPr>
            <a:r>
              <a:rPr lang="it-IT" sz="2400" smtClean="0"/>
              <a:t>Inibitore MAO-B irreversibile di seconda generazione, di recente introduzione nella pratica clinica, privo di metaboliti anfetamici</a:t>
            </a:r>
          </a:p>
          <a:p>
            <a:pPr eaLnBrk="1" hangingPunct="1">
              <a:lnSpc>
                <a:spcPct val="80000"/>
              </a:lnSpc>
              <a:defRPr/>
            </a:pPr>
            <a:endParaRPr lang="it-IT" sz="2400" smtClean="0"/>
          </a:p>
          <a:p>
            <a:pPr eaLnBrk="1" hangingPunct="1">
              <a:lnSpc>
                <a:spcPct val="80000"/>
              </a:lnSpc>
              <a:defRPr/>
            </a:pPr>
            <a:r>
              <a:rPr lang="it-IT" sz="2400" smtClean="0">
                <a:effectLst/>
              </a:rPr>
              <a:t>Assunta una volta al giorno in monoterapia, la rasagilina tiene sotto controllo i sintomi della MP in fase precoce</a:t>
            </a:r>
            <a:r>
              <a:rPr lang="it-IT" sz="2400" smtClean="0">
                <a:solidFill>
                  <a:schemeClr val="hlink"/>
                </a:solidFill>
                <a:effectLst/>
              </a:rPr>
              <a:t> </a:t>
            </a:r>
            <a:r>
              <a:rPr lang="it-IT" sz="2400" smtClean="0">
                <a:solidFill>
                  <a:schemeClr val="accent2"/>
                </a:solidFill>
                <a:effectLst/>
              </a:rPr>
              <a:t>[Rascol O et al (LARGO study): a randomised, double-blind, parallel-group trial. Lancet 2005]</a:t>
            </a:r>
          </a:p>
          <a:p>
            <a:pPr eaLnBrk="1" hangingPunct="1">
              <a:lnSpc>
                <a:spcPct val="80000"/>
              </a:lnSpc>
              <a:buFontTx/>
              <a:buNone/>
              <a:defRPr/>
            </a:pPr>
            <a:endParaRPr lang="it-IT" sz="2400" smtClean="0">
              <a:solidFill>
                <a:schemeClr val="accent2"/>
              </a:solidFill>
              <a:effectLst/>
            </a:endParaRPr>
          </a:p>
          <a:p>
            <a:pPr eaLnBrk="1" hangingPunct="1">
              <a:lnSpc>
                <a:spcPct val="80000"/>
              </a:lnSpc>
              <a:defRPr/>
            </a:pPr>
            <a:r>
              <a:rPr lang="it-IT" sz="2400" smtClean="0">
                <a:effectLst/>
              </a:rPr>
              <a:t>Associata alla levodopa o ad altri farmaci antiparkinson è adatta ai pazienti con malattia in fase intermedia o</a:t>
            </a:r>
            <a:r>
              <a:rPr lang="it-IT" sz="2400" smtClean="0">
                <a:solidFill>
                  <a:schemeClr val="hlink"/>
                </a:solidFill>
                <a:effectLst/>
              </a:rPr>
              <a:t> </a:t>
            </a:r>
            <a:r>
              <a:rPr lang="it-IT" sz="2400" smtClean="0">
                <a:effectLst/>
              </a:rPr>
              <a:t>avanzata</a:t>
            </a:r>
            <a:r>
              <a:rPr lang="it-IT" sz="2400" smtClean="0">
                <a:solidFill>
                  <a:schemeClr val="hlink"/>
                </a:solidFill>
                <a:effectLst/>
              </a:rPr>
              <a:t> </a:t>
            </a:r>
            <a:r>
              <a:rPr lang="it-IT" sz="2400" smtClean="0">
                <a:solidFill>
                  <a:schemeClr val="accent2"/>
                </a:solidFill>
                <a:effectLst/>
              </a:rPr>
              <a:t>[Parkinson Study Group. The PRESTO study. Arch Neurol 2005]</a:t>
            </a:r>
          </a:p>
          <a:p>
            <a:pPr eaLnBrk="1" hangingPunct="1">
              <a:lnSpc>
                <a:spcPct val="80000"/>
              </a:lnSpc>
              <a:buFontTx/>
              <a:buNone/>
              <a:defRPr/>
            </a:pPr>
            <a:endParaRPr lang="it-IT" sz="2400" smtClean="0">
              <a:solidFill>
                <a:schemeClr val="hlink"/>
              </a:solidFill>
            </a:endParaRPr>
          </a:p>
        </p:txBody>
      </p:sp>
    </p:spTree>
  </p:cSld>
  <p:clrMapOvr>
    <a:masterClrMapping/>
  </p:clrMapOvr>
</p:sld>
</file>

<file path=ppt/theme/theme1.xml><?xml version="1.0" encoding="utf-8"?>
<a:theme xmlns:a="http://schemas.openxmlformats.org/drawingml/2006/main" name="Oceano">
  <a:themeElements>
    <a:clrScheme name="Oceano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o">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o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o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o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o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o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o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o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o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1150</TotalTime>
  <Words>3678</Words>
  <Application>Microsoft PowerPoint</Application>
  <PresentationFormat>Presentazione su schermo (4:3)</PresentationFormat>
  <Paragraphs>541</Paragraphs>
  <Slides>72</Slides>
  <Notes>25</Notes>
  <HiddenSlides>0</HiddenSlides>
  <MMClips>0</MMClips>
  <ScaleCrop>false</ScaleCrop>
  <HeadingPairs>
    <vt:vector size="8" baseType="variant">
      <vt:variant>
        <vt:lpstr>Caratteri utilizzati</vt:lpstr>
      </vt:variant>
      <vt:variant>
        <vt:i4>12</vt:i4>
      </vt:variant>
      <vt:variant>
        <vt:lpstr>Tema</vt:lpstr>
      </vt:variant>
      <vt:variant>
        <vt:i4>1</vt:i4>
      </vt:variant>
      <vt:variant>
        <vt:lpstr>Server OLE incorporati</vt:lpstr>
      </vt:variant>
      <vt:variant>
        <vt:i4>4</vt:i4>
      </vt:variant>
      <vt:variant>
        <vt:lpstr>Titoli diapositive</vt:lpstr>
      </vt:variant>
      <vt:variant>
        <vt:i4>72</vt:i4>
      </vt:variant>
    </vt:vector>
  </HeadingPairs>
  <TitlesOfParts>
    <vt:vector size="89" baseType="lpstr">
      <vt:lpstr>Tahoma</vt:lpstr>
      <vt:lpstr>Arial</vt:lpstr>
      <vt:lpstr>Wingdings</vt:lpstr>
      <vt:lpstr>Comic Sans MS</vt:lpstr>
      <vt:lpstr>Square721 BT</vt:lpstr>
      <vt:lpstr>Times New Roman</vt:lpstr>
      <vt:lpstr>Times</vt:lpstr>
      <vt:lpstr>Monotype Sorts</vt:lpstr>
      <vt:lpstr>Symbol</vt:lpstr>
      <vt:lpstr>Garamond</vt:lpstr>
      <vt:lpstr>EngraversGothic BT</vt:lpstr>
      <vt:lpstr>Verdana</vt:lpstr>
      <vt:lpstr>Oceano</vt:lpstr>
      <vt:lpstr>Grafico di Microsoft Graph 97</vt:lpstr>
      <vt:lpstr>Microsoft Word Document</vt:lpstr>
      <vt:lpstr>Grafico di Microsoft Graph 2000</vt:lpstr>
      <vt:lpstr>Microsoft Excel Worksheet</vt:lpstr>
      <vt:lpstr>   Malattia di Parkinson</vt:lpstr>
      <vt:lpstr>Conseguenze della Compromissione  Dopaminergica delle Vie Nigrostriatali</vt:lpstr>
      <vt:lpstr>Diapositiva 3</vt:lpstr>
      <vt:lpstr>LINEE GUIDA</vt:lpstr>
      <vt:lpstr>Anticolinergici</vt:lpstr>
      <vt:lpstr>Amantadina</vt:lpstr>
      <vt:lpstr>MonoAmminoOssidasi (MAO)</vt:lpstr>
      <vt:lpstr>Inibitori delle MAO - Selegilina</vt:lpstr>
      <vt:lpstr>Inibitori delle MAO - Rasagilina</vt:lpstr>
      <vt:lpstr>Inibitori delle MAO - Rasagilina</vt:lpstr>
      <vt:lpstr>Inibitori delle MAO - Rasagilina</vt:lpstr>
      <vt:lpstr>CATECOL-O-METIL-TRANSFERASI (COMT)</vt:lpstr>
      <vt:lpstr>INIBITORI delle COMT</vt:lpstr>
      <vt:lpstr>INIBITORI delle COMT</vt:lpstr>
      <vt:lpstr>Effetto dell‘entacapone sull‘emivita della  levodopa</vt:lpstr>
      <vt:lpstr>INIBITORI delle COMT</vt:lpstr>
      <vt:lpstr>Levodopa</vt:lpstr>
      <vt:lpstr>Metabolismo di L-Dopa e Dopamina</vt:lpstr>
      <vt:lpstr>Percentuale di pazienti MP con disabilità motoria in epoca pre- vs post-levodopa  </vt:lpstr>
      <vt:lpstr>Levodopa: Farmacodinamica</vt:lpstr>
      <vt:lpstr>IMPIEGO DELLA L-DOPA NELLA MALATTIA DI PARKINSON</vt:lpstr>
      <vt:lpstr>Diapositiva 22</vt:lpstr>
      <vt:lpstr>Sindrome da lungo trattamento con L-Dopa: fenomenologia </vt:lpstr>
      <vt:lpstr>Effetto della progressione della malattia sulla finestra terapeutica della L-dopa</vt:lpstr>
      <vt:lpstr>SINDROME DA LUNGO TRATTAMENTO  CON LEVODOPA</vt:lpstr>
      <vt:lpstr>Incidenza delle discinesie nella scimmia lesionata con MPTP dopo inizio terapia con levodopa</vt:lpstr>
      <vt:lpstr>Razionale per Stimolazione  Dopaminergica Continua</vt:lpstr>
      <vt:lpstr>Caratteristiche farmacocinetiche delle diverse formulazioni di L-dopa</vt:lpstr>
      <vt:lpstr>Levodopa a rilascio modificato</vt:lpstr>
      <vt:lpstr>FIRST Study  (Block G et al. 1997) </vt:lpstr>
      <vt:lpstr>L-dopa metilestere</vt:lpstr>
      <vt:lpstr>DOPAMINO AGONISTI</vt:lpstr>
      <vt:lpstr>Sviluppo dei Dopamino Agonisti Storia</vt:lpstr>
      <vt:lpstr>DOPAMINO AGONISTI</vt:lpstr>
      <vt:lpstr>DOPAMINO AGONISTI </vt:lpstr>
      <vt:lpstr>DOPAMINO AGONISTI  ERGOLINICI</vt:lpstr>
      <vt:lpstr>DOPAMINO AGONISTI  NON-ERGOLINICI</vt:lpstr>
      <vt:lpstr>ROTIGOTINA</vt:lpstr>
      <vt:lpstr>DOPAMINO AGONISTI </vt:lpstr>
      <vt:lpstr>Cabergolina: Studio a 5 anni  [Bracco et al. Drugs, 2004]</vt:lpstr>
      <vt:lpstr>Studio CALM-PD:  Pramipexolo vs Levodopa</vt:lpstr>
      <vt:lpstr>Dopamino Agonisti  Complicazioni Motorie</vt:lpstr>
      <vt:lpstr>Dopamino Agonisti - Conclusioni</vt:lpstr>
      <vt:lpstr>APOMORFINA</vt:lpstr>
      <vt:lpstr>Malattia di Parkinson </vt:lpstr>
      <vt:lpstr>TERAPIA DELLA FASE INIZIALE</vt:lpstr>
      <vt:lpstr>TERAPIA DELLA FASE INIZIALE</vt:lpstr>
      <vt:lpstr>Diapositiva 48</vt:lpstr>
      <vt:lpstr>ALGORITMO per   il TRATTAMENTO della MALATTIA di PARKINSON</vt:lpstr>
      <vt:lpstr>Malattia di Parkinson </vt:lpstr>
      <vt:lpstr>Malattia di Parkinson  in fase avanzata</vt:lpstr>
      <vt:lpstr>COMPLICAZIONI MOTORIE</vt:lpstr>
      <vt:lpstr>Malattia di Parkinson in fase avanzata</vt:lpstr>
      <vt:lpstr>TRATTAMENTO delle COMPLICANZE MOTORIE </vt:lpstr>
      <vt:lpstr>Malattia di Parkinson </vt:lpstr>
      <vt:lpstr>Complicanze non motorie e comorbilità</vt:lpstr>
      <vt:lpstr>Malattia di Parkinson e Psicosi</vt:lpstr>
      <vt:lpstr>Malattia di Parkinson e Psicosi</vt:lpstr>
      <vt:lpstr>Malattia di Parkinson e Psicosi</vt:lpstr>
      <vt:lpstr>Malattia di Parkinson e Depressione  </vt:lpstr>
      <vt:lpstr>Malattia di Parkinson e Depressione  </vt:lpstr>
      <vt:lpstr>Malattia di Parkinson e Depressione</vt:lpstr>
      <vt:lpstr>Malattia di Parkinson e Depressione - Cause</vt:lpstr>
      <vt:lpstr>Disturbi del sonno nella Malattia di Parkinson</vt:lpstr>
      <vt:lpstr>Diapositiva 65</vt:lpstr>
      <vt:lpstr>L-Dopa/carbidopa a rilascio modificato in  parkinsoniani con acinesia notturna </vt:lpstr>
      <vt:lpstr>Malattia di Parkinson Disturbi Neuropsicologici</vt:lpstr>
      <vt:lpstr>Malattia di Parkinson e Demenza</vt:lpstr>
      <vt:lpstr>Malattia di Parkinson e Demenza Diagnosi [Emre M et al. Mov Disord 2007]</vt:lpstr>
      <vt:lpstr>Malattia di Parkinson e Demenza</vt:lpstr>
      <vt:lpstr>Rivastigmina e Demenza con corpi  di Lewy</vt:lpstr>
      <vt:lpstr>Parkinson ed Alzheimer: realta’ clinica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Malattia di Parkinson</dc:title>
  <dc:creator>Pc Cel2000</dc:creator>
  <cp:lastModifiedBy>Diego</cp:lastModifiedBy>
  <cp:revision>71</cp:revision>
  <dcterms:created xsi:type="dcterms:W3CDTF">2007-05-10T15:44:06Z</dcterms:created>
  <dcterms:modified xsi:type="dcterms:W3CDTF">2015-02-20T06:49:33Z</dcterms:modified>
</cp:coreProperties>
</file>